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6" r:id="rId4"/>
    <p:sldId id="265" r:id="rId5"/>
    <p:sldId id="264" r:id="rId6"/>
    <p:sldId id="263" r:id="rId7"/>
    <p:sldId id="261" r:id="rId8"/>
    <p:sldId id="262" r:id="rId9"/>
    <p:sldId id="259" r:id="rId10"/>
    <p:sldId id="260" r:id="rId11"/>
    <p:sldId id="267" r:id="rId12"/>
    <p:sldId id="25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9E3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113" d="100"/>
          <a:sy n="113" d="100"/>
        </p:scale>
        <p:origin x="510"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012EC-9082-2F14-2ECF-2C72A561E7E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G"/>
          </a:p>
        </p:txBody>
      </p:sp>
      <p:sp>
        <p:nvSpPr>
          <p:cNvPr id="3" name="Subtitle 2">
            <a:extLst>
              <a:ext uri="{FF2B5EF4-FFF2-40B4-BE49-F238E27FC236}">
                <a16:creationId xmlns:a16="http://schemas.microsoft.com/office/drawing/2014/main" id="{5E67FC47-A23C-C9E7-C2EA-727BDEDB87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G"/>
          </a:p>
        </p:txBody>
      </p:sp>
      <p:sp>
        <p:nvSpPr>
          <p:cNvPr id="4" name="Date Placeholder 3">
            <a:extLst>
              <a:ext uri="{FF2B5EF4-FFF2-40B4-BE49-F238E27FC236}">
                <a16:creationId xmlns:a16="http://schemas.microsoft.com/office/drawing/2014/main" id="{4B910073-ADEA-6113-2B8B-B4E84498E7C1}"/>
              </a:ext>
            </a:extLst>
          </p:cNvPr>
          <p:cNvSpPr>
            <a:spLocks noGrp="1"/>
          </p:cNvSpPr>
          <p:nvPr>
            <p:ph type="dt" sz="half" idx="10"/>
          </p:nvPr>
        </p:nvSpPr>
        <p:spPr/>
        <p:txBody>
          <a:bodyPr/>
          <a:lstStyle/>
          <a:p>
            <a:fld id="{E43A9CF7-C672-4966-B9BC-8DCD0AFC6E0B}" type="datetimeFigureOut">
              <a:rPr lang="en-SG" smtClean="0"/>
              <a:t>06/03/2026</a:t>
            </a:fld>
            <a:endParaRPr lang="en-SG"/>
          </a:p>
        </p:txBody>
      </p:sp>
      <p:sp>
        <p:nvSpPr>
          <p:cNvPr id="5" name="Footer Placeholder 4">
            <a:extLst>
              <a:ext uri="{FF2B5EF4-FFF2-40B4-BE49-F238E27FC236}">
                <a16:creationId xmlns:a16="http://schemas.microsoft.com/office/drawing/2014/main" id="{2CA6342E-7BCA-A104-182D-078D51C3D17F}"/>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435C15A5-1ACB-072C-A703-8FBFDA65F645}"/>
              </a:ext>
            </a:extLst>
          </p:cNvPr>
          <p:cNvSpPr>
            <a:spLocks noGrp="1"/>
          </p:cNvSpPr>
          <p:nvPr>
            <p:ph type="sldNum" sz="quarter" idx="12"/>
          </p:nvPr>
        </p:nvSpPr>
        <p:spPr/>
        <p:txBody>
          <a:bodyPr/>
          <a:lstStyle/>
          <a:p>
            <a:fld id="{C659E91A-A706-4780-828C-CAE1770725D1}" type="slidenum">
              <a:rPr lang="en-SG" smtClean="0"/>
              <a:t>‹#›</a:t>
            </a:fld>
            <a:endParaRPr lang="en-SG"/>
          </a:p>
        </p:txBody>
      </p:sp>
    </p:spTree>
    <p:extLst>
      <p:ext uri="{BB962C8B-B14F-4D97-AF65-F5344CB8AC3E}">
        <p14:creationId xmlns:p14="http://schemas.microsoft.com/office/powerpoint/2010/main" val="4708416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EBF124-FA32-FF6E-780C-3BFEC3ED2BB3}"/>
              </a:ext>
            </a:extLst>
          </p:cNvPr>
          <p:cNvSpPr>
            <a:spLocks noGrp="1"/>
          </p:cNvSpPr>
          <p:nvPr>
            <p:ph type="title"/>
          </p:nvPr>
        </p:nvSpPr>
        <p:spPr/>
        <p:txBody>
          <a:bodyPr/>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176B22D6-4A51-E518-9CA4-4947F4E0A54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FF2453F6-3129-1E9B-4A78-267AA2E859B0}"/>
              </a:ext>
            </a:extLst>
          </p:cNvPr>
          <p:cNvSpPr>
            <a:spLocks noGrp="1"/>
          </p:cNvSpPr>
          <p:nvPr>
            <p:ph type="dt" sz="half" idx="10"/>
          </p:nvPr>
        </p:nvSpPr>
        <p:spPr/>
        <p:txBody>
          <a:bodyPr/>
          <a:lstStyle/>
          <a:p>
            <a:fld id="{E43A9CF7-C672-4966-B9BC-8DCD0AFC6E0B}" type="datetimeFigureOut">
              <a:rPr lang="en-SG" smtClean="0"/>
              <a:t>06/03/2026</a:t>
            </a:fld>
            <a:endParaRPr lang="en-SG"/>
          </a:p>
        </p:txBody>
      </p:sp>
      <p:sp>
        <p:nvSpPr>
          <p:cNvPr id="5" name="Footer Placeholder 4">
            <a:extLst>
              <a:ext uri="{FF2B5EF4-FFF2-40B4-BE49-F238E27FC236}">
                <a16:creationId xmlns:a16="http://schemas.microsoft.com/office/drawing/2014/main" id="{91729064-0D61-99AE-8E2D-8FEED9750B63}"/>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4357FBA2-8907-B6F5-F905-AFB394083EF1}"/>
              </a:ext>
            </a:extLst>
          </p:cNvPr>
          <p:cNvSpPr>
            <a:spLocks noGrp="1"/>
          </p:cNvSpPr>
          <p:nvPr>
            <p:ph type="sldNum" sz="quarter" idx="12"/>
          </p:nvPr>
        </p:nvSpPr>
        <p:spPr/>
        <p:txBody>
          <a:bodyPr/>
          <a:lstStyle/>
          <a:p>
            <a:fld id="{C659E91A-A706-4780-828C-CAE1770725D1}" type="slidenum">
              <a:rPr lang="en-SG" smtClean="0"/>
              <a:t>‹#›</a:t>
            </a:fld>
            <a:endParaRPr lang="en-SG"/>
          </a:p>
        </p:txBody>
      </p:sp>
    </p:spTree>
    <p:extLst>
      <p:ext uri="{BB962C8B-B14F-4D97-AF65-F5344CB8AC3E}">
        <p14:creationId xmlns:p14="http://schemas.microsoft.com/office/powerpoint/2010/main" val="839336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A2BCD52-C92D-6633-F9FF-DACE9E5EF5C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EFA761C2-3940-EAAD-3AB1-018FD607D21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D2F3A14E-7112-9779-648C-79843FFEF34E}"/>
              </a:ext>
            </a:extLst>
          </p:cNvPr>
          <p:cNvSpPr>
            <a:spLocks noGrp="1"/>
          </p:cNvSpPr>
          <p:nvPr>
            <p:ph type="dt" sz="half" idx="10"/>
          </p:nvPr>
        </p:nvSpPr>
        <p:spPr/>
        <p:txBody>
          <a:bodyPr/>
          <a:lstStyle/>
          <a:p>
            <a:fld id="{E43A9CF7-C672-4966-B9BC-8DCD0AFC6E0B}" type="datetimeFigureOut">
              <a:rPr lang="en-SG" smtClean="0"/>
              <a:t>06/03/2026</a:t>
            </a:fld>
            <a:endParaRPr lang="en-SG"/>
          </a:p>
        </p:txBody>
      </p:sp>
      <p:sp>
        <p:nvSpPr>
          <p:cNvPr id="5" name="Footer Placeholder 4">
            <a:extLst>
              <a:ext uri="{FF2B5EF4-FFF2-40B4-BE49-F238E27FC236}">
                <a16:creationId xmlns:a16="http://schemas.microsoft.com/office/drawing/2014/main" id="{06F35643-498B-C76F-080A-8C743725F0AC}"/>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A744F6B1-3B20-5687-EB57-84C2089E7DF1}"/>
              </a:ext>
            </a:extLst>
          </p:cNvPr>
          <p:cNvSpPr>
            <a:spLocks noGrp="1"/>
          </p:cNvSpPr>
          <p:nvPr>
            <p:ph type="sldNum" sz="quarter" idx="12"/>
          </p:nvPr>
        </p:nvSpPr>
        <p:spPr/>
        <p:txBody>
          <a:bodyPr/>
          <a:lstStyle/>
          <a:p>
            <a:fld id="{C659E91A-A706-4780-828C-CAE1770725D1}" type="slidenum">
              <a:rPr lang="en-SG" smtClean="0"/>
              <a:t>‹#›</a:t>
            </a:fld>
            <a:endParaRPr lang="en-SG"/>
          </a:p>
        </p:txBody>
      </p:sp>
    </p:spTree>
    <p:extLst>
      <p:ext uri="{BB962C8B-B14F-4D97-AF65-F5344CB8AC3E}">
        <p14:creationId xmlns:p14="http://schemas.microsoft.com/office/powerpoint/2010/main" val="9703843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B4CD20-71CF-3BA4-5819-D9D7B74BBD93}"/>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01F7093A-94A7-0AA3-F332-F7060AB097B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7B88E2F5-9999-A8C6-C8B3-21D257D3A310}"/>
              </a:ext>
            </a:extLst>
          </p:cNvPr>
          <p:cNvSpPr>
            <a:spLocks noGrp="1"/>
          </p:cNvSpPr>
          <p:nvPr>
            <p:ph type="dt" sz="half" idx="10"/>
          </p:nvPr>
        </p:nvSpPr>
        <p:spPr/>
        <p:txBody>
          <a:bodyPr/>
          <a:lstStyle/>
          <a:p>
            <a:fld id="{E43A9CF7-C672-4966-B9BC-8DCD0AFC6E0B}" type="datetimeFigureOut">
              <a:rPr lang="en-SG" smtClean="0"/>
              <a:t>06/03/2026</a:t>
            </a:fld>
            <a:endParaRPr lang="en-SG"/>
          </a:p>
        </p:txBody>
      </p:sp>
      <p:sp>
        <p:nvSpPr>
          <p:cNvPr id="5" name="Footer Placeholder 4">
            <a:extLst>
              <a:ext uri="{FF2B5EF4-FFF2-40B4-BE49-F238E27FC236}">
                <a16:creationId xmlns:a16="http://schemas.microsoft.com/office/drawing/2014/main" id="{6F19E9A1-6E35-2E20-AF21-B26893233FFB}"/>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992BEB4B-B72E-042B-2C85-3583B2E44139}"/>
              </a:ext>
            </a:extLst>
          </p:cNvPr>
          <p:cNvSpPr>
            <a:spLocks noGrp="1"/>
          </p:cNvSpPr>
          <p:nvPr>
            <p:ph type="sldNum" sz="quarter" idx="12"/>
          </p:nvPr>
        </p:nvSpPr>
        <p:spPr/>
        <p:txBody>
          <a:bodyPr/>
          <a:lstStyle/>
          <a:p>
            <a:fld id="{C659E91A-A706-4780-828C-CAE1770725D1}" type="slidenum">
              <a:rPr lang="en-SG" smtClean="0"/>
              <a:t>‹#›</a:t>
            </a:fld>
            <a:endParaRPr lang="en-SG"/>
          </a:p>
        </p:txBody>
      </p:sp>
    </p:spTree>
    <p:extLst>
      <p:ext uri="{BB962C8B-B14F-4D97-AF65-F5344CB8AC3E}">
        <p14:creationId xmlns:p14="http://schemas.microsoft.com/office/powerpoint/2010/main" val="27742320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89B97A-D6EC-C2A6-F4A8-D3A3A55D9D7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G"/>
          </a:p>
        </p:txBody>
      </p:sp>
      <p:sp>
        <p:nvSpPr>
          <p:cNvPr id="3" name="Text Placeholder 2">
            <a:extLst>
              <a:ext uri="{FF2B5EF4-FFF2-40B4-BE49-F238E27FC236}">
                <a16:creationId xmlns:a16="http://schemas.microsoft.com/office/drawing/2014/main" id="{B8BE281C-78F1-638F-9F84-DAEC1DB05EF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28056FC-DB22-D296-6921-D19605DD2D0C}"/>
              </a:ext>
            </a:extLst>
          </p:cNvPr>
          <p:cNvSpPr>
            <a:spLocks noGrp="1"/>
          </p:cNvSpPr>
          <p:nvPr>
            <p:ph type="dt" sz="half" idx="10"/>
          </p:nvPr>
        </p:nvSpPr>
        <p:spPr/>
        <p:txBody>
          <a:bodyPr/>
          <a:lstStyle/>
          <a:p>
            <a:fld id="{E43A9CF7-C672-4966-B9BC-8DCD0AFC6E0B}" type="datetimeFigureOut">
              <a:rPr lang="en-SG" smtClean="0"/>
              <a:t>06/03/2026</a:t>
            </a:fld>
            <a:endParaRPr lang="en-SG"/>
          </a:p>
        </p:txBody>
      </p:sp>
      <p:sp>
        <p:nvSpPr>
          <p:cNvPr id="5" name="Footer Placeholder 4">
            <a:extLst>
              <a:ext uri="{FF2B5EF4-FFF2-40B4-BE49-F238E27FC236}">
                <a16:creationId xmlns:a16="http://schemas.microsoft.com/office/drawing/2014/main" id="{37165A40-584B-6F5D-3C1C-DDA6DBA54509}"/>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517E004D-0081-5C6A-6605-61A0A06548A8}"/>
              </a:ext>
            </a:extLst>
          </p:cNvPr>
          <p:cNvSpPr>
            <a:spLocks noGrp="1"/>
          </p:cNvSpPr>
          <p:nvPr>
            <p:ph type="sldNum" sz="quarter" idx="12"/>
          </p:nvPr>
        </p:nvSpPr>
        <p:spPr/>
        <p:txBody>
          <a:bodyPr/>
          <a:lstStyle/>
          <a:p>
            <a:fld id="{C659E91A-A706-4780-828C-CAE1770725D1}" type="slidenum">
              <a:rPr lang="en-SG" smtClean="0"/>
              <a:t>‹#›</a:t>
            </a:fld>
            <a:endParaRPr lang="en-SG"/>
          </a:p>
        </p:txBody>
      </p:sp>
    </p:spTree>
    <p:extLst>
      <p:ext uri="{BB962C8B-B14F-4D97-AF65-F5344CB8AC3E}">
        <p14:creationId xmlns:p14="http://schemas.microsoft.com/office/powerpoint/2010/main" val="40365761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27FE40-1C1D-B61C-3804-393A41E640DE}"/>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2E754A3A-ED72-FE67-3ACF-42C68283EFB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a:extLst>
              <a:ext uri="{FF2B5EF4-FFF2-40B4-BE49-F238E27FC236}">
                <a16:creationId xmlns:a16="http://schemas.microsoft.com/office/drawing/2014/main" id="{83AD37CB-3E44-8288-3D33-0A2C27CA17B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Date Placeholder 4">
            <a:extLst>
              <a:ext uri="{FF2B5EF4-FFF2-40B4-BE49-F238E27FC236}">
                <a16:creationId xmlns:a16="http://schemas.microsoft.com/office/drawing/2014/main" id="{2134EE1F-7B4E-BC6D-1B46-52090916B081}"/>
              </a:ext>
            </a:extLst>
          </p:cNvPr>
          <p:cNvSpPr>
            <a:spLocks noGrp="1"/>
          </p:cNvSpPr>
          <p:nvPr>
            <p:ph type="dt" sz="half" idx="10"/>
          </p:nvPr>
        </p:nvSpPr>
        <p:spPr/>
        <p:txBody>
          <a:bodyPr/>
          <a:lstStyle/>
          <a:p>
            <a:fld id="{E43A9CF7-C672-4966-B9BC-8DCD0AFC6E0B}" type="datetimeFigureOut">
              <a:rPr lang="en-SG" smtClean="0"/>
              <a:t>06/03/2026</a:t>
            </a:fld>
            <a:endParaRPr lang="en-SG"/>
          </a:p>
        </p:txBody>
      </p:sp>
      <p:sp>
        <p:nvSpPr>
          <p:cNvPr id="6" name="Footer Placeholder 5">
            <a:extLst>
              <a:ext uri="{FF2B5EF4-FFF2-40B4-BE49-F238E27FC236}">
                <a16:creationId xmlns:a16="http://schemas.microsoft.com/office/drawing/2014/main" id="{865D56ED-A286-940C-E13F-A42628DE239C}"/>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D110B7E4-550C-3570-50FF-580ED18EF456}"/>
              </a:ext>
            </a:extLst>
          </p:cNvPr>
          <p:cNvSpPr>
            <a:spLocks noGrp="1"/>
          </p:cNvSpPr>
          <p:nvPr>
            <p:ph type="sldNum" sz="quarter" idx="12"/>
          </p:nvPr>
        </p:nvSpPr>
        <p:spPr/>
        <p:txBody>
          <a:bodyPr/>
          <a:lstStyle/>
          <a:p>
            <a:fld id="{C659E91A-A706-4780-828C-CAE1770725D1}" type="slidenum">
              <a:rPr lang="en-SG" smtClean="0"/>
              <a:t>‹#›</a:t>
            </a:fld>
            <a:endParaRPr lang="en-SG"/>
          </a:p>
        </p:txBody>
      </p:sp>
    </p:spTree>
    <p:extLst>
      <p:ext uri="{BB962C8B-B14F-4D97-AF65-F5344CB8AC3E}">
        <p14:creationId xmlns:p14="http://schemas.microsoft.com/office/powerpoint/2010/main" val="35334663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0B5383-062F-20EC-EC53-D2EC06E7CA6F}"/>
              </a:ext>
            </a:extLst>
          </p:cNvPr>
          <p:cNvSpPr>
            <a:spLocks noGrp="1"/>
          </p:cNvSpPr>
          <p:nvPr>
            <p:ph type="title"/>
          </p:nvPr>
        </p:nvSpPr>
        <p:spPr>
          <a:xfrm>
            <a:off x="839788" y="365125"/>
            <a:ext cx="10515600" cy="1325563"/>
          </a:xfrm>
        </p:spPr>
        <p:txBody>
          <a:bodyPr/>
          <a:lstStyle/>
          <a:p>
            <a:r>
              <a:rPr lang="en-US"/>
              <a:t>Click to edit Master title style</a:t>
            </a:r>
            <a:endParaRPr lang="en-SG"/>
          </a:p>
        </p:txBody>
      </p:sp>
      <p:sp>
        <p:nvSpPr>
          <p:cNvPr id="3" name="Text Placeholder 2">
            <a:extLst>
              <a:ext uri="{FF2B5EF4-FFF2-40B4-BE49-F238E27FC236}">
                <a16:creationId xmlns:a16="http://schemas.microsoft.com/office/drawing/2014/main" id="{345D7124-DF89-6C05-AFB8-10707D493F8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9E9AFE5-6414-701C-C729-D2425B44E03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a:extLst>
              <a:ext uri="{FF2B5EF4-FFF2-40B4-BE49-F238E27FC236}">
                <a16:creationId xmlns:a16="http://schemas.microsoft.com/office/drawing/2014/main" id="{9E4181B7-B0B9-F621-6B3C-D6C08A598C4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836D7BB-0100-55B1-0B7A-C4F45231DB0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7" name="Date Placeholder 6">
            <a:extLst>
              <a:ext uri="{FF2B5EF4-FFF2-40B4-BE49-F238E27FC236}">
                <a16:creationId xmlns:a16="http://schemas.microsoft.com/office/drawing/2014/main" id="{2DBD912A-0DF1-41C7-A51C-102711F3DDDB}"/>
              </a:ext>
            </a:extLst>
          </p:cNvPr>
          <p:cNvSpPr>
            <a:spLocks noGrp="1"/>
          </p:cNvSpPr>
          <p:nvPr>
            <p:ph type="dt" sz="half" idx="10"/>
          </p:nvPr>
        </p:nvSpPr>
        <p:spPr/>
        <p:txBody>
          <a:bodyPr/>
          <a:lstStyle/>
          <a:p>
            <a:fld id="{E43A9CF7-C672-4966-B9BC-8DCD0AFC6E0B}" type="datetimeFigureOut">
              <a:rPr lang="en-SG" smtClean="0"/>
              <a:t>06/03/2026</a:t>
            </a:fld>
            <a:endParaRPr lang="en-SG"/>
          </a:p>
        </p:txBody>
      </p:sp>
      <p:sp>
        <p:nvSpPr>
          <p:cNvPr id="8" name="Footer Placeholder 7">
            <a:extLst>
              <a:ext uri="{FF2B5EF4-FFF2-40B4-BE49-F238E27FC236}">
                <a16:creationId xmlns:a16="http://schemas.microsoft.com/office/drawing/2014/main" id="{D22210FC-E134-3A7C-1CA8-6BD05E0FAF69}"/>
              </a:ext>
            </a:extLst>
          </p:cNvPr>
          <p:cNvSpPr>
            <a:spLocks noGrp="1"/>
          </p:cNvSpPr>
          <p:nvPr>
            <p:ph type="ftr" sz="quarter" idx="11"/>
          </p:nvPr>
        </p:nvSpPr>
        <p:spPr/>
        <p:txBody>
          <a:bodyPr/>
          <a:lstStyle/>
          <a:p>
            <a:endParaRPr lang="en-SG"/>
          </a:p>
        </p:txBody>
      </p:sp>
      <p:sp>
        <p:nvSpPr>
          <p:cNvPr id="9" name="Slide Number Placeholder 8">
            <a:extLst>
              <a:ext uri="{FF2B5EF4-FFF2-40B4-BE49-F238E27FC236}">
                <a16:creationId xmlns:a16="http://schemas.microsoft.com/office/drawing/2014/main" id="{36345EDC-B498-AE95-3303-E708331DB9CA}"/>
              </a:ext>
            </a:extLst>
          </p:cNvPr>
          <p:cNvSpPr>
            <a:spLocks noGrp="1"/>
          </p:cNvSpPr>
          <p:nvPr>
            <p:ph type="sldNum" sz="quarter" idx="12"/>
          </p:nvPr>
        </p:nvSpPr>
        <p:spPr/>
        <p:txBody>
          <a:bodyPr/>
          <a:lstStyle/>
          <a:p>
            <a:fld id="{C659E91A-A706-4780-828C-CAE1770725D1}" type="slidenum">
              <a:rPr lang="en-SG" smtClean="0"/>
              <a:t>‹#›</a:t>
            </a:fld>
            <a:endParaRPr lang="en-SG"/>
          </a:p>
        </p:txBody>
      </p:sp>
    </p:spTree>
    <p:extLst>
      <p:ext uri="{BB962C8B-B14F-4D97-AF65-F5344CB8AC3E}">
        <p14:creationId xmlns:p14="http://schemas.microsoft.com/office/powerpoint/2010/main" val="29767734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FD0129-1783-AF25-51BB-A03DA2579BC2}"/>
              </a:ext>
            </a:extLst>
          </p:cNvPr>
          <p:cNvSpPr>
            <a:spLocks noGrp="1"/>
          </p:cNvSpPr>
          <p:nvPr>
            <p:ph type="title"/>
          </p:nvPr>
        </p:nvSpPr>
        <p:spPr/>
        <p:txBody>
          <a:bodyPr/>
          <a:lstStyle/>
          <a:p>
            <a:r>
              <a:rPr lang="en-US"/>
              <a:t>Click to edit Master title style</a:t>
            </a:r>
            <a:endParaRPr lang="en-SG"/>
          </a:p>
        </p:txBody>
      </p:sp>
      <p:sp>
        <p:nvSpPr>
          <p:cNvPr id="3" name="Date Placeholder 2">
            <a:extLst>
              <a:ext uri="{FF2B5EF4-FFF2-40B4-BE49-F238E27FC236}">
                <a16:creationId xmlns:a16="http://schemas.microsoft.com/office/drawing/2014/main" id="{4D4C98B6-1DE5-5A1F-C5C5-C77B88714589}"/>
              </a:ext>
            </a:extLst>
          </p:cNvPr>
          <p:cNvSpPr>
            <a:spLocks noGrp="1"/>
          </p:cNvSpPr>
          <p:nvPr>
            <p:ph type="dt" sz="half" idx="10"/>
          </p:nvPr>
        </p:nvSpPr>
        <p:spPr/>
        <p:txBody>
          <a:bodyPr/>
          <a:lstStyle/>
          <a:p>
            <a:fld id="{E43A9CF7-C672-4966-B9BC-8DCD0AFC6E0B}" type="datetimeFigureOut">
              <a:rPr lang="en-SG" smtClean="0"/>
              <a:t>06/03/2026</a:t>
            </a:fld>
            <a:endParaRPr lang="en-SG"/>
          </a:p>
        </p:txBody>
      </p:sp>
      <p:sp>
        <p:nvSpPr>
          <p:cNvPr id="4" name="Footer Placeholder 3">
            <a:extLst>
              <a:ext uri="{FF2B5EF4-FFF2-40B4-BE49-F238E27FC236}">
                <a16:creationId xmlns:a16="http://schemas.microsoft.com/office/drawing/2014/main" id="{433618D3-30A2-1426-62CB-33205ACF407C}"/>
              </a:ext>
            </a:extLst>
          </p:cNvPr>
          <p:cNvSpPr>
            <a:spLocks noGrp="1"/>
          </p:cNvSpPr>
          <p:nvPr>
            <p:ph type="ftr" sz="quarter" idx="11"/>
          </p:nvPr>
        </p:nvSpPr>
        <p:spPr/>
        <p:txBody>
          <a:bodyPr/>
          <a:lstStyle/>
          <a:p>
            <a:endParaRPr lang="en-SG"/>
          </a:p>
        </p:txBody>
      </p:sp>
      <p:sp>
        <p:nvSpPr>
          <p:cNvPr id="5" name="Slide Number Placeholder 4">
            <a:extLst>
              <a:ext uri="{FF2B5EF4-FFF2-40B4-BE49-F238E27FC236}">
                <a16:creationId xmlns:a16="http://schemas.microsoft.com/office/drawing/2014/main" id="{0A92948C-64FC-4F31-B094-3EC5128B99A4}"/>
              </a:ext>
            </a:extLst>
          </p:cNvPr>
          <p:cNvSpPr>
            <a:spLocks noGrp="1"/>
          </p:cNvSpPr>
          <p:nvPr>
            <p:ph type="sldNum" sz="quarter" idx="12"/>
          </p:nvPr>
        </p:nvSpPr>
        <p:spPr/>
        <p:txBody>
          <a:bodyPr/>
          <a:lstStyle/>
          <a:p>
            <a:fld id="{C659E91A-A706-4780-828C-CAE1770725D1}" type="slidenum">
              <a:rPr lang="en-SG" smtClean="0"/>
              <a:t>‹#›</a:t>
            </a:fld>
            <a:endParaRPr lang="en-SG"/>
          </a:p>
        </p:txBody>
      </p:sp>
    </p:spTree>
    <p:extLst>
      <p:ext uri="{BB962C8B-B14F-4D97-AF65-F5344CB8AC3E}">
        <p14:creationId xmlns:p14="http://schemas.microsoft.com/office/powerpoint/2010/main" val="33637152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7A717C1-454C-36AE-3099-7056177F97DD}"/>
              </a:ext>
            </a:extLst>
          </p:cNvPr>
          <p:cNvSpPr>
            <a:spLocks noGrp="1"/>
          </p:cNvSpPr>
          <p:nvPr>
            <p:ph type="dt" sz="half" idx="10"/>
          </p:nvPr>
        </p:nvSpPr>
        <p:spPr/>
        <p:txBody>
          <a:bodyPr/>
          <a:lstStyle/>
          <a:p>
            <a:fld id="{E43A9CF7-C672-4966-B9BC-8DCD0AFC6E0B}" type="datetimeFigureOut">
              <a:rPr lang="en-SG" smtClean="0"/>
              <a:t>06/03/2026</a:t>
            </a:fld>
            <a:endParaRPr lang="en-SG"/>
          </a:p>
        </p:txBody>
      </p:sp>
      <p:sp>
        <p:nvSpPr>
          <p:cNvPr id="3" name="Footer Placeholder 2">
            <a:extLst>
              <a:ext uri="{FF2B5EF4-FFF2-40B4-BE49-F238E27FC236}">
                <a16:creationId xmlns:a16="http://schemas.microsoft.com/office/drawing/2014/main" id="{F37B4625-6B8C-8A03-6C49-09BDCEF7A7C0}"/>
              </a:ext>
            </a:extLst>
          </p:cNvPr>
          <p:cNvSpPr>
            <a:spLocks noGrp="1"/>
          </p:cNvSpPr>
          <p:nvPr>
            <p:ph type="ftr" sz="quarter" idx="11"/>
          </p:nvPr>
        </p:nvSpPr>
        <p:spPr/>
        <p:txBody>
          <a:bodyPr/>
          <a:lstStyle/>
          <a:p>
            <a:endParaRPr lang="en-SG"/>
          </a:p>
        </p:txBody>
      </p:sp>
      <p:sp>
        <p:nvSpPr>
          <p:cNvPr id="4" name="Slide Number Placeholder 3">
            <a:extLst>
              <a:ext uri="{FF2B5EF4-FFF2-40B4-BE49-F238E27FC236}">
                <a16:creationId xmlns:a16="http://schemas.microsoft.com/office/drawing/2014/main" id="{CDB8A9B2-82CD-4615-DED7-2EFEDFFDB2F3}"/>
              </a:ext>
            </a:extLst>
          </p:cNvPr>
          <p:cNvSpPr>
            <a:spLocks noGrp="1"/>
          </p:cNvSpPr>
          <p:nvPr>
            <p:ph type="sldNum" sz="quarter" idx="12"/>
          </p:nvPr>
        </p:nvSpPr>
        <p:spPr/>
        <p:txBody>
          <a:bodyPr/>
          <a:lstStyle/>
          <a:p>
            <a:fld id="{C659E91A-A706-4780-828C-CAE1770725D1}" type="slidenum">
              <a:rPr lang="en-SG" smtClean="0"/>
              <a:t>‹#›</a:t>
            </a:fld>
            <a:endParaRPr lang="en-SG"/>
          </a:p>
        </p:txBody>
      </p:sp>
    </p:spTree>
    <p:extLst>
      <p:ext uri="{BB962C8B-B14F-4D97-AF65-F5344CB8AC3E}">
        <p14:creationId xmlns:p14="http://schemas.microsoft.com/office/powerpoint/2010/main" val="1907184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FDC961-6492-362F-C249-2D9213748DA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Content Placeholder 2">
            <a:extLst>
              <a:ext uri="{FF2B5EF4-FFF2-40B4-BE49-F238E27FC236}">
                <a16:creationId xmlns:a16="http://schemas.microsoft.com/office/drawing/2014/main" id="{7D28788F-F702-5D1D-849A-BD950876E05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a:extLst>
              <a:ext uri="{FF2B5EF4-FFF2-40B4-BE49-F238E27FC236}">
                <a16:creationId xmlns:a16="http://schemas.microsoft.com/office/drawing/2014/main" id="{7DEC5207-62EB-2BB7-1C89-A8EBD91EA1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04E30DC-F3A6-3B1F-C398-7F4448270191}"/>
              </a:ext>
            </a:extLst>
          </p:cNvPr>
          <p:cNvSpPr>
            <a:spLocks noGrp="1"/>
          </p:cNvSpPr>
          <p:nvPr>
            <p:ph type="dt" sz="half" idx="10"/>
          </p:nvPr>
        </p:nvSpPr>
        <p:spPr/>
        <p:txBody>
          <a:bodyPr/>
          <a:lstStyle/>
          <a:p>
            <a:fld id="{E43A9CF7-C672-4966-B9BC-8DCD0AFC6E0B}" type="datetimeFigureOut">
              <a:rPr lang="en-SG" smtClean="0"/>
              <a:t>06/03/2026</a:t>
            </a:fld>
            <a:endParaRPr lang="en-SG"/>
          </a:p>
        </p:txBody>
      </p:sp>
      <p:sp>
        <p:nvSpPr>
          <p:cNvPr id="6" name="Footer Placeholder 5">
            <a:extLst>
              <a:ext uri="{FF2B5EF4-FFF2-40B4-BE49-F238E27FC236}">
                <a16:creationId xmlns:a16="http://schemas.microsoft.com/office/drawing/2014/main" id="{56778624-58EF-06B3-BD7C-3E4DD5A3A80B}"/>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A9B8B2CC-701D-3A35-FEBF-5357E7A3E826}"/>
              </a:ext>
            </a:extLst>
          </p:cNvPr>
          <p:cNvSpPr>
            <a:spLocks noGrp="1"/>
          </p:cNvSpPr>
          <p:nvPr>
            <p:ph type="sldNum" sz="quarter" idx="12"/>
          </p:nvPr>
        </p:nvSpPr>
        <p:spPr/>
        <p:txBody>
          <a:bodyPr/>
          <a:lstStyle/>
          <a:p>
            <a:fld id="{C659E91A-A706-4780-828C-CAE1770725D1}" type="slidenum">
              <a:rPr lang="en-SG" smtClean="0"/>
              <a:t>‹#›</a:t>
            </a:fld>
            <a:endParaRPr lang="en-SG"/>
          </a:p>
        </p:txBody>
      </p:sp>
    </p:spTree>
    <p:extLst>
      <p:ext uri="{BB962C8B-B14F-4D97-AF65-F5344CB8AC3E}">
        <p14:creationId xmlns:p14="http://schemas.microsoft.com/office/powerpoint/2010/main" val="15451943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E3050-BC85-FD03-FE55-6154821119A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Picture Placeholder 2">
            <a:extLst>
              <a:ext uri="{FF2B5EF4-FFF2-40B4-BE49-F238E27FC236}">
                <a16:creationId xmlns:a16="http://schemas.microsoft.com/office/drawing/2014/main" id="{E7C96D79-BF1F-6D45-CC97-A4E6D53506A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a:extLst>
              <a:ext uri="{FF2B5EF4-FFF2-40B4-BE49-F238E27FC236}">
                <a16:creationId xmlns:a16="http://schemas.microsoft.com/office/drawing/2014/main" id="{A6E347C6-B759-77D1-8386-51FA45B49B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DC56665-1AAB-42D0-1319-C696DC361A63}"/>
              </a:ext>
            </a:extLst>
          </p:cNvPr>
          <p:cNvSpPr>
            <a:spLocks noGrp="1"/>
          </p:cNvSpPr>
          <p:nvPr>
            <p:ph type="dt" sz="half" idx="10"/>
          </p:nvPr>
        </p:nvSpPr>
        <p:spPr/>
        <p:txBody>
          <a:bodyPr/>
          <a:lstStyle/>
          <a:p>
            <a:fld id="{E43A9CF7-C672-4966-B9BC-8DCD0AFC6E0B}" type="datetimeFigureOut">
              <a:rPr lang="en-SG" smtClean="0"/>
              <a:t>06/03/2026</a:t>
            </a:fld>
            <a:endParaRPr lang="en-SG"/>
          </a:p>
        </p:txBody>
      </p:sp>
      <p:sp>
        <p:nvSpPr>
          <p:cNvPr id="6" name="Footer Placeholder 5">
            <a:extLst>
              <a:ext uri="{FF2B5EF4-FFF2-40B4-BE49-F238E27FC236}">
                <a16:creationId xmlns:a16="http://schemas.microsoft.com/office/drawing/2014/main" id="{E35795F2-573B-F9B2-3C1C-22E2C6114F7A}"/>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5CA756FC-A277-5F3D-48FB-A8774A4F3F5D}"/>
              </a:ext>
            </a:extLst>
          </p:cNvPr>
          <p:cNvSpPr>
            <a:spLocks noGrp="1"/>
          </p:cNvSpPr>
          <p:nvPr>
            <p:ph type="sldNum" sz="quarter" idx="12"/>
          </p:nvPr>
        </p:nvSpPr>
        <p:spPr/>
        <p:txBody>
          <a:bodyPr/>
          <a:lstStyle/>
          <a:p>
            <a:fld id="{C659E91A-A706-4780-828C-CAE1770725D1}" type="slidenum">
              <a:rPr lang="en-SG" smtClean="0"/>
              <a:t>‹#›</a:t>
            </a:fld>
            <a:endParaRPr lang="en-SG"/>
          </a:p>
        </p:txBody>
      </p:sp>
    </p:spTree>
    <p:extLst>
      <p:ext uri="{BB962C8B-B14F-4D97-AF65-F5344CB8AC3E}">
        <p14:creationId xmlns:p14="http://schemas.microsoft.com/office/powerpoint/2010/main" val="11337289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E85CFD-2B3B-80DE-6882-B70ADC322C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G"/>
          </a:p>
        </p:txBody>
      </p:sp>
      <p:sp>
        <p:nvSpPr>
          <p:cNvPr id="3" name="Text Placeholder 2">
            <a:extLst>
              <a:ext uri="{FF2B5EF4-FFF2-40B4-BE49-F238E27FC236}">
                <a16:creationId xmlns:a16="http://schemas.microsoft.com/office/drawing/2014/main" id="{7F719B07-50F0-E7B4-ECD4-E1998C36302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2B8D76DE-81F7-0A12-70E5-8B6ED5B7A4F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3A9CF7-C672-4966-B9BC-8DCD0AFC6E0B}" type="datetimeFigureOut">
              <a:rPr lang="en-SG" smtClean="0"/>
              <a:t>06/03/2026</a:t>
            </a:fld>
            <a:endParaRPr lang="en-SG"/>
          </a:p>
        </p:txBody>
      </p:sp>
      <p:sp>
        <p:nvSpPr>
          <p:cNvPr id="5" name="Footer Placeholder 4">
            <a:extLst>
              <a:ext uri="{FF2B5EF4-FFF2-40B4-BE49-F238E27FC236}">
                <a16:creationId xmlns:a16="http://schemas.microsoft.com/office/drawing/2014/main" id="{D36AE1B3-B14D-7B0F-218F-6CBB347C5A3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a:p>
        </p:txBody>
      </p:sp>
      <p:sp>
        <p:nvSpPr>
          <p:cNvPr id="6" name="Slide Number Placeholder 5">
            <a:extLst>
              <a:ext uri="{FF2B5EF4-FFF2-40B4-BE49-F238E27FC236}">
                <a16:creationId xmlns:a16="http://schemas.microsoft.com/office/drawing/2014/main" id="{EC676768-14F9-1A72-479A-A109A0E697F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59E91A-A706-4780-828C-CAE1770725D1}" type="slidenum">
              <a:rPr lang="en-SG" smtClean="0"/>
              <a:t>‹#›</a:t>
            </a:fld>
            <a:endParaRPr lang="en-SG"/>
          </a:p>
        </p:txBody>
      </p:sp>
    </p:spTree>
    <p:extLst>
      <p:ext uri="{BB962C8B-B14F-4D97-AF65-F5344CB8AC3E}">
        <p14:creationId xmlns:p14="http://schemas.microsoft.com/office/powerpoint/2010/main" val="36129765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mailto:abigaela@humanresourcesonline.net" TargetMode="External"/><Relationship Id="rId2" Type="http://schemas.openxmlformats.org/officeDocument/2006/relationships/hyperlink" Target="https://awards.humanresourcesonline.net/hr-excellence-awards-th/entry-guidelines/" TargetMode="External"/><Relationship Id="rId1" Type="http://schemas.openxmlformats.org/officeDocument/2006/relationships/slideLayout" Target="../slideLayouts/slideLayout2.xml"/><Relationship Id="rId4" Type="http://schemas.openxmlformats.org/officeDocument/2006/relationships/hyperlink" Target="mailto:sandrar@humanresourcesonline.net"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B9FD96E-622F-8800-E9C2-10F362FEBC9D}"/>
              </a:ext>
            </a:extLst>
          </p:cNvPr>
          <p:cNvSpPr txBox="1"/>
          <p:nvPr/>
        </p:nvSpPr>
        <p:spPr>
          <a:xfrm>
            <a:off x="2272145" y="5118956"/>
            <a:ext cx="6012873" cy="338554"/>
          </a:xfrm>
          <a:prstGeom prst="rect">
            <a:avLst/>
          </a:prstGeom>
          <a:noFill/>
        </p:spPr>
        <p:txBody>
          <a:bodyPr wrap="square">
            <a:spAutoFit/>
          </a:bodyPr>
          <a:lstStyle/>
          <a:p>
            <a:pPr algn="ctr"/>
            <a:r>
              <a:rPr lang="en-US" sz="1600" dirty="0">
                <a:solidFill>
                  <a:schemeClr val="bg1"/>
                </a:solidFill>
                <a:latin typeface="Arial" panose="020B0604020202020204" pitchFamily="34" charset="0"/>
                <a:ea typeface="DIN 2014 Bold" pitchFamily="34" charset="0"/>
                <a:cs typeface="Arial" panose="020B0604020202020204" pitchFamily="34" charset="0"/>
              </a:rPr>
              <a:t>ENTRY FORM</a:t>
            </a:r>
            <a:endParaRPr lang="en-GB" sz="1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707439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42473"/>
            <a:ext cx="11823576" cy="480506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AU" sz="1200" b="1" dirty="0">
                <a:effectLst/>
                <a:latin typeface="Arial" panose="020B0604020202020204" pitchFamily="34" charset="0"/>
                <a:ea typeface="Calibri" panose="020F0502020204030204" pitchFamily="34" charset="0"/>
                <a:cs typeface="Times New Roman" panose="02020603050405020304" pitchFamily="18" charset="0"/>
              </a:rPr>
              <a:t>Section 4: Future Initiatives </a:t>
            </a:r>
            <a:r>
              <a:rPr lang="en-US" sz="1200" b="1" dirty="0">
                <a:effectLst/>
                <a:latin typeface="Arial" panose="020B0604020202020204" pitchFamily="34" charset="0"/>
                <a:ea typeface="Calibri" panose="020F0502020204030204" pitchFamily="34" charset="0"/>
                <a:cs typeface="Times New Roman" panose="02020603050405020304" pitchFamily="18" charset="0"/>
              </a:rPr>
              <a:t>(25%) </a:t>
            </a:r>
          </a:p>
          <a:p>
            <a:pPr>
              <a:lnSpc>
                <a:spcPct val="115000"/>
              </a:lnSpc>
              <a:spcAft>
                <a:spcPts val="1000"/>
              </a:spcAft>
            </a:pPr>
            <a:r>
              <a:rPr lang="en-US" sz="1000" dirty="0">
                <a:effectLst/>
                <a:latin typeface="Arial" panose="020B0604020202020204" pitchFamily="34" charset="0"/>
                <a:ea typeface="Calibri" panose="020F0502020204030204" pitchFamily="34" charset="0"/>
                <a:cs typeface="Times New Roman" panose="02020603050405020304" pitchFamily="18" charset="0"/>
              </a:rPr>
              <a:t>This section is for you to set out for the judges how you intend to build on the benefits your organisation gained after implementation of your strategy. </a:t>
            </a: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r>
              <a:rPr lang="en-AU" sz="1000"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other objectives do you plan to pursue next?</a:t>
            </a:r>
          </a:p>
          <a:p>
            <a:pPr marL="171450" lvl="0" indent="-171450">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Has the successful implementation of your strategy affected the strategic planning process of other areas of your </a:t>
            </a:r>
            <a:r>
              <a:rPr lang="en-US" sz="1000" dirty="0" err="1">
                <a:effectLst/>
                <a:latin typeface="Arial" panose="020B0604020202020204" pitchFamily="34" charset="0"/>
                <a:ea typeface="Calibri" panose="020F0502020204030204" pitchFamily="34" charset="0"/>
                <a:cs typeface="Times New Roman" panose="02020603050405020304" pitchFamily="18" charset="0"/>
              </a:rPr>
              <a:t>organisation</a:t>
            </a:r>
            <a:r>
              <a:rPr lang="en-US" sz="1000" dirty="0">
                <a:effectLst/>
                <a:latin typeface="Arial" panose="020B0604020202020204" pitchFamily="34" charset="0"/>
                <a:ea typeface="Calibri" panose="020F0502020204030204" pitchFamily="34" charset="0"/>
                <a:cs typeface="Times New Roman" panose="02020603050405020304" pitchFamily="18" charset="0"/>
              </a:rPr>
              <a:t>?</a:t>
            </a:r>
          </a:p>
          <a:p>
            <a:pPr marL="171450" lvl="0" indent="-171450">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has the implementation of your strategic plan taught you about what else is achievable?</a:t>
            </a:r>
          </a:p>
          <a:p>
            <a:pPr marL="171450" lvl="0" indent="-171450">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else can be done differently to further improve? </a:t>
            </a:r>
          </a:p>
          <a:p>
            <a:pPr marL="171450" lvl="0" indent="-171450">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are some other support areas the implementation could benefit from in the future? </a:t>
            </a:r>
          </a:p>
          <a:p>
            <a:pPr marL="171450" lvl="0" indent="-171450">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are some room for areas of improvement? </a:t>
            </a:r>
          </a:p>
          <a:p>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effectLst/>
                <a:latin typeface="Arial" panose="020B0604020202020204" pitchFamily="34" charset="0"/>
                <a:ea typeface="Calibri" panose="020F0502020204030204" pitchFamily="34" charset="0"/>
                <a:cs typeface="Times New Roman" panose="02020603050405020304" pitchFamily="18" charset="0"/>
              </a:rPr>
              <a:t>All images, photos, charts, graphs, diagrams, etc can be inserted into this section.</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506073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87055"/>
            <a:ext cx="11823576" cy="486047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816575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87056"/>
            <a:ext cx="11823576" cy="467404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endParaRPr lang="en-US" b="1" dirty="0">
              <a:latin typeface="Helvetica CE 55 Roman" panose="02000503040000020004" pitchFamily="2" charset="0"/>
            </a:endParaRPr>
          </a:p>
          <a:p>
            <a:endParaRPr lang="en-US" b="1" kern="1200" dirty="0">
              <a:solidFill>
                <a:schemeClr val="tx1"/>
              </a:solidFill>
              <a:latin typeface="Helvetica CE 55 Roman" panose="02000503040000020004" pitchFamily="2" charset="0"/>
              <a:ea typeface="+mn-ea"/>
              <a:cs typeface="+mn-cs"/>
            </a:endParaRPr>
          </a:p>
          <a:p>
            <a:endParaRPr lang="en-US" b="1" dirty="0">
              <a:latin typeface="Helvetica CE 55 Roman" panose="02000503040000020004" pitchFamily="2" charset="0"/>
            </a:endParaRPr>
          </a:p>
          <a:p>
            <a:endParaRPr lang="en-US" b="1" kern="1200" dirty="0">
              <a:solidFill>
                <a:schemeClr val="tx1"/>
              </a:solidFill>
              <a:latin typeface="Helvetica CE 55 Roman" panose="02000503040000020004" pitchFamily="2" charset="0"/>
              <a:ea typeface="+mn-ea"/>
              <a:cs typeface="+mn-cs"/>
            </a:endParaRPr>
          </a:p>
          <a:p>
            <a:r>
              <a:rPr lang="en-US" b="1" kern="1200" dirty="0">
                <a:solidFill>
                  <a:schemeClr val="tx1"/>
                </a:solidFill>
                <a:latin typeface="Arial" panose="020B0604020202020204" pitchFamily="34" charset="0"/>
                <a:cs typeface="Arial" panose="020B0604020202020204" pitchFamily="34" charset="0"/>
              </a:rPr>
              <a:t>DECLARATION </a:t>
            </a:r>
          </a:p>
          <a:p>
            <a:r>
              <a:rPr lang="en-US" b="1" kern="1200" dirty="0">
                <a:solidFill>
                  <a:schemeClr val="tx1"/>
                </a:solidFill>
                <a:latin typeface="Arial" panose="020B0604020202020204" pitchFamily="34" charset="0"/>
                <a:cs typeface="Arial" panose="020B0604020202020204" pitchFamily="34" charset="0"/>
              </a:rPr>
              <a:t> </a:t>
            </a:r>
          </a:p>
          <a:p>
            <a:r>
              <a:rPr lang="en-US" b="1" kern="1200" dirty="0">
                <a:solidFill>
                  <a:schemeClr val="tx1"/>
                </a:solidFill>
                <a:latin typeface="Arial" panose="020B0604020202020204" pitchFamily="34" charset="0"/>
                <a:cs typeface="Arial" panose="020B0604020202020204" pitchFamily="34" charset="0"/>
                <a:sym typeface="Wingdings 2"/>
              </a:rPr>
              <a:t></a:t>
            </a:r>
            <a:r>
              <a:rPr lang="en-US" b="0" kern="1200" dirty="0">
                <a:solidFill>
                  <a:schemeClr val="tx1"/>
                </a:solidFill>
                <a:latin typeface="Arial" panose="020B0604020202020204" pitchFamily="34" charset="0"/>
                <a:cs typeface="Arial" panose="020B0604020202020204" pitchFamily="34" charset="0"/>
              </a:rPr>
              <a:t> </a:t>
            </a:r>
            <a:r>
              <a:rPr lang="en-US" b="0" i="0" kern="1200" dirty="0">
                <a:solidFill>
                  <a:schemeClr val="tx1"/>
                </a:solidFill>
                <a:latin typeface="Arial" panose="020B0604020202020204" pitchFamily="34" charset="0"/>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b="1" kern="1200" dirty="0">
              <a:solidFill>
                <a:schemeClr val="tx1"/>
              </a:solidFill>
              <a:latin typeface="Arial" panose="020B0604020202020204" pitchFamily="34" charset="0"/>
              <a:cs typeface="Arial" panose="020B0604020202020204" pitchFamily="34" charset="0"/>
            </a:endParaRPr>
          </a:p>
          <a:p>
            <a:pPr algn="ctr"/>
            <a:r>
              <a:rPr lang="en-AU" b="1" kern="1200" dirty="0">
                <a:solidFill>
                  <a:schemeClr val="tx1"/>
                </a:solidFill>
                <a:latin typeface="Arial" panose="020B0604020202020204" pitchFamily="34" charset="0"/>
                <a:cs typeface="Arial" panose="020B0604020202020204" pitchFamily="34" charset="0"/>
              </a:rPr>
              <a:t>-THE END- </a:t>
            </a:r>
            <a:endParaRPr lang="en-US" b="1" kern="1200" dirty="0">
              <a:solidFill>
                <a:schemeClr val="tx1"/>
              </a:solidFill>
              <a:latin typeface="Arial" panose="020B0604020202020204" pitchFamily="34" charset="0"/>
              <a:cs typeface="Arial" panose="020B0604020202020204" pitchFamily="34" charset="0"/>
            </a:endParaRPr>
          </a:p>
          <a:p>
            <a:pPr algn="ctr">
              <a:lnSpc>
                <a:spcPct val="115000"/>
              </a:lnSpc>
              <a:spcAft>
                <a:spcPts val="1000"/>
              </a:spcAft>
            </a:pPr>
            <a:r>
              <a:rPr lang="en-AU" dirty="0">
                <a:effectLst/>
                <a:latin typeface="Arial" panose="020B0604020202020204" pitchFamily="34" charset="0"/>
                <a:ea typeface="Calibri" panose="020F0502020204030204" pitchFamily="34" charset="0"/>
                <a:cs typeface="Times New Roman" panose="02020603050405020304" pitchFamily="18" charset="0"/>
              </a:rPr>
              <a:t> </a:t>
            </a:r>
            <a:endParaRPr lang="en-SG"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769022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44973" y="1659793"/>
            <a:ext cx="10113264" cy="938719"/>
          </a:xfrm>
          <a:prstGeom prst="rect">
            <a:avLst/>
          </a:prstGeom>
        </p:spPr>
        <p:txBody>
          <a:bodyPr wrap="square">
            <a:spAutoFit/>
          </a:bodyPr>
          <a:lstStyle/>
          <a:p>
            <a:pPr algn="ctr"/>
            <a:r>
              <a:rPr lang="en-US" sz="3200" b="1" dirty="0">
                <a:solidFill>
                  <a:srgbClr val="ED9E34"/>
                </a:solidFill>
                <a:latin typeface="Arial" panose="020B0604020202020204" pitchFamily="34" charset="0"/>
                <a:cs typeface="Arial" panose="020B0604020202020204" pitchFamily="34" charset="0"/>
              </a:rPr>
              <a:t>AWARD ENTRY FORM</a:t>
            </a:r>
          </a:p>
          <a:p>
            <a:pPr algn="ctr"/>
            <a:r>
              <a:rPr lang="en-US" sz="1200" dirty="0">
                <a:latin typeface="Arial" panose="020B0604020202020204" pitchFamily="34" charset="0"/>
                <a:cs typeface="Arial" panose="020B0604020202020204" pitchFamily="34" charset="0"/>
              </a:rPr>
              <a:t>It is </a:t>
            </a:r>
            <a:r>
              <a:rPr lang="en-US" sz="1100" dirty="0">
                <a:latin typeface="Arial" panose="020B0604020202020204" pitchFamily="34" charset="0"/>
                <a:cs typeface="Arial" panose="020B0604020202020204" pitchFamily="34" charset="0"/>
              </a:rPr>
              <a:t>the responsibility of the entrant to ensure that all information provided in this entry form is true and correct. No changes, including the company name that is to be used for marketing collaterals and the trophy, will be accepted by the organiser once the entry form has been submitted.</a:t>
            </a:r>
            <a:endParaRPr lang="en-US" sz="1200" dirty="0">
              <a:latin typeface="Arial" panose="020B0604020202020204" pitchFamily="34" charset="0"/>
              <a:cs typeface="Arial" panose="020B0604020202020204" pitchFamily="34" charset="0"/>
            </a:endParaRPr>
          </a:p>
        </p:txBody>
      </p:sp>
      <p:graphicFrame>
        <p:nvGraphicFramePr>
          <p:cNvPr id="3" name="Table 8">
            <a:extLst>
              <a:ext uri="{FF2B5EF4-FFF2-40B4-BE49-F238E27FC236}">
                <a16:creationId xmlns:a16="http://schemas.microsoft.com/office/drawing/2014/main" id="{902DE7B1-1DEF-488F-236F-62EEF6F28979}"/>
              </a:ext>
            </a:extLst>
          </p:cNvPr>
          <p:cNvGraphicFramePr>
            <a:graphicFrameLocks noGrp="1"/>
          </p:cNvGraphicFramePr>
          <p:nvPr>
            <p:extLst>
              <p:ext uri="{D42A27DB-BD31-4B8C-83A1-F6EECF244321}">
                <p14:modId xmlns:p14="http://schemas.microsoft.com/office/powerpoint/2010/main" val="2213483871"/>
              </p:ext>
            </p:extLst>
          </p:nvPr>
        </p:nvGraphicFramePr>
        <p:xfrm>
          <a:off x="1039368" y="2815464"/>
          <a:ext cx="10113264" cy="2326681"/>
        </p:xfrm>
        <a:graphic>
          <a:graphicData uri="http://schemas.openxmlformats.org/drawingml/2006/table">
            <a:tbl>
              <a:tblPr firstRow="1" bandRow="1">
                <a:tableStyleId>{5C22544A-7EE6-4342-B048-85BDC9FD1C3A}</a:tableStyleId>
              </a:tblPr>
              <a:tblGrid>
                <a:gridCol w="5056632">
                  <a:extLst>
                    <a:ext uri="{9D8B030D-6E8A-4147-A177-3AD203B41FA5}">
                      <a16:colId xmlns:a16="http://schemas.microsoft.com/office/drawing/2014/main" val="2365144665"/>
                    </a:ext>
                  </a:extLst>
                </a:gridCol>
                <a:gridCol w="5056632">
                  <a:extLst>
                    <a:ext uri="{9D8B030D-6E8A-4147-A177-3AD203B41FA5}">
                      <a16:colId xmlns:a16="http://schemas.microsoft.com/office/drawing/2014/main" val="168321977"/>
                    </a:ext>
                  </a:extLst>
                </a:gridCol>
              </a:tblGrid>
              <a:tr h="859069">
                <a:tc>
                  <a:txBody>
                    <a:bodyPr/>
                    <a:lstStyle/>
                    <a:p>
                      <a:pPr marL="0" marR="0" lvl="0" indent="0" algn="l" defTabSz="914400" rtl="0" eaLnBrk="1" fontAlgn="auto" latinLnBrk="0" hangingPunct="1">
                        <a:lnSpc>
                          <a:spcPct val="115000"/>
                        </a:lnSpc>
                        <a:spcBef>
                          <a:spcPts val="1200"/>
                        </a:spcBef>
                        <a:spcAft>
                          <a:spcPts val="1000"/>
                        </a:spcAft>
                        <a:buClrTx/>
                        <a:buSzTx/>
                        <a:buFontTx/>
                        <a:buNone/>
                        <a:tabLst/>
                        <a:defRPr/>
                      </a:pPr>
                      <a:r>
                        <a:rPr lang="en-AU" sz="16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Category</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Bef>
                          <a:spcPts val="1200"/>
                        </a:spcBef>
                        <a:spcAft>
                          <a:spcPts val="1000"/>
                        </a:spcAft>
                      </a:pP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21144003"/>
                  </a:ext>
                </a:extLst>
              </a:tr>
              <a:tr h="0">
                <a:tc>
                  <a:txBody>
                    <a:bodyPr/>
                    <a:lstStyle/>
                    <a:p>
                      <a:pPr>
                        <a:lnSpc>
                          <a:spcPct val="115000"/>
                        </a:lnSpc>
                        <a:spcBef>
                          <a:spcPts val="1200"/>
                        </a:spcBef>
                        <a:spcAft>
                          <a:spcPts val="1000"/>
                        </a:spcAft>
                      </a:pPr>
                      <a:r>
                        <a:rPr lang="en-AU" sz="16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Organisation Name</a:t>
                      </a:r>
                      <a:endParaRPr lang="en-SG" sz="1600" dirty="0">
                        <a:effectLst/>
                        <a:latin typeface="Arial" panose="020B0604020202020204" pitchFamily="34" charset="0"/>
                        <a:ea typeface="Calibri" panose="020F0502020204030204" pitchFamily="34" charset="0"/>
                        <a:cs typeface="Arial" panose="020B0604020202020204" pitchFamily="34" charset="0"/>
                      </a:endParaRPr>
                    </a:p>
                    <a:p>
                      <a:pPr>
                        <a:lnSpc>
                          <a:spcPct val="115000"/>
                        </a:lnSpc>
                        <a:spcBef>
                          <a:spcPts val="1200"/>
                        </a:spcBef>
                        <a:spcAft>
                          <a:spcPts val="1000"/>
                        </a:spcAft>
                      </a:pPr>
                      <a:r>
                        <a:rPr lang="en-AU" sz="1600" b="1" i="1" dirty="0">
                          <a:solidFill>
                            <a:srgbClr val="000000"/>
                          </a:solidFill>
                          <a:effectLst/>
                          <a:latin typeface="Arial" panose="020B0604020202020204" pitchFamily="34" charset="0"/>
                          <a:ea typeface="Calibri" panose="020F0502020204030204" pitchFamily="34" charset="0"/>
                          <a:cs typeface="Arial" panose="020B0604020202020204" pitchFamily="34" charset="0"/>
                        </a:rPr>
                        <a:t>(This will be used for all </a:t>
                      </a:r>
                      <a:r>
                        <a:rPr lang="en-AU" sz="1600" b="1" i="1" u="sng" dirty="0">
                          <a:solidFill>
                            <a:srgbClr val="000000"/>
                          </a:solidFill>
                          <a:effectLst/>
                          <a:latin typeface="Arial" panose="020B0604020202020204" pitchFamily="34" charset="0"/>
                          <a:ea typeface="Calibri" panose="020F0502020204030204" pitchFamily="34" charset="0"/>
                          <a:cs typeface="Arial" panose="020B0604020202020204" pitchFamily="34" charset="0"/>
                        </a:rPr>
                        <a:t>marketing collaterals </a:t>
                      </a:r>
                      <a:r>
                        <a:rPr lang="en-AU" sz="1600" b="1" i="1" dirty="0">
                          <a:solidFill>
                            <a:srgbClr val="000000"/>
                          </a:solidFill>
                          <a:effectLst/>
                          <a:latin typeface="Arial" panose="020B0604020202020204" pitchFamily="34" charset="0"/>
                          <a:ea typeface="Calibri" panose="020F0502020204030204" pitchFamily="34" charset="0"/>
                          <a:cs typeface="Arial" panose="020B0604020202020204" pitchFamily="34" charset="0"/>
                        </a:rPr>
                        <a:t>and on the trophy should this submission win)</a:t>
                      </a:r>
                      <a:endParaRPr lang="en-SG" sz="1600" i="1"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Bef>
                          <a:spcPts val="1200"/>
                        </a:spcBef>
                        <a:spcAft>
                          <a:spcPts val="1000"/>
                        </a:spcAft>
                      </a:pPr>
                      <a:r>
                        <a:rPr lang="en-AU" sz="1600" dirty="0">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e.g. XYZ Pte Ltd</a:t>
                      </a:r>
                      <a:r>
                        <a:rPr lang="en-SG" sz="1600" dirty="0">
                          <a:solidFill>
                            <a:schemeClr val="lt1"/>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 </a:t>
                      </a:r>
                      <a:r>
                        <a:rPr lang="en-AU" sz="1600" dirty="0">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XYZ will be used across all marketing collaterals while XYX </a:t>
                      </a:r>
                      <a:r>
                        <a:rPr lang="en-AU" sz="1600" dirty="0" err="1">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Pte.</a:t>
                      </a:r>
                      <a:r>
                        <a:rPr lang="en-AU" sz="1600" dirty="0">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 Ltd. will be engraved on the trophy name should XYZ win.</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4509326"/>
                  </a:ext>
                </a:extLst>
              </a:tr>
              <a:tr h="370840">
                <a:tc>
                  <a:txBody>
                    <a:bodyPr/>
                    <a:lstStyle/>
                    <a:p>
                      <a:pPr>
                        <a:lnSpc>
                          <a:spcPct val="115000"/>
                        </a:lnSpc>
                        <a:spcAft>
                          <a:spcPts val="1000"/>
                        </a:spcAft>
                      </a:pPr>
                      <a:r>
                        <a:rPr lang="en-AU" sz="16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Country</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Aft>
                          <a:spcPts val="1000"/>
                        </a:spcAft>
                      </a:pPr>
                      <a:r>
                        <a:rPr lang="en-AU" sz="1600" dirty="0">
                          <a:solidFill>
                            <a:srgbClr val="808080"/>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Thailand</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7605458"/>
                  </a:ext>
                </a:extLst>
              </a:tr>
            </a:tbl>
          </a:graphicData>
        </a:graphic>
      </p:graphicFrame>
    </p:spTree>
    <p:extLst>
      <p:ext uri="{BB962C8B-B14F-4D97-AF65-F5344CB8AC3E}">
        <p14:creationId xmlns:p14="http://schemas.microsoft.com/office/powerpoint/2010/main" val="10241531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2608" y="1515190"/>
            <a:ext cx="11676888" cy="2893100"/>
          </a:xfrm>
          <a:prstGeom prst="rect">
            <a:avLst/>
          </a:prstGeom>
        </p:spPr>
        <p:txBody>
          <a:bodyPr wrap="square">
            <a:spAutoFit/>
          </a:bodyPr>
          <a:lstStyle/>
          <a:p>
            <a:r>
              <a:rPr lang="en-US" sz="1400" b="1" u="sng" dirty="0">
                <a:solidFill>
                  <a:srgbClr val="ED9E34"/>
                </a:solidFill>
                <a:latin typeface="Arial" panose="020B0604020202020204" pitchFamily="34" charset="0"/>
                <a:cs typeface="Arial" panose="020B0604020202020204" pitchFamily="34" charset="0"/>
              </a:rPr>
              <a:t>GUIDELINES</a:t>
            </a:r>
            <a:endParaRPr lang="en-US" sz="1400" dirty="0">
              <a:solidFill>
                <a:srgbClr val="ED9E34"/>
              </a:solidFill>
              <a:latin typeface="Arial" panose="020B0604020202020204" pitchFamily="34" charset="0"/>
              <a:cs typeface="Arial" panose="020B0604020202020204" pitchFamily="34" charset="0"/>
            </a:endParaRPr>
          </a:p>
          <a:p>
            <a:pPr marL="342900" indent="-342900">
              <a:buFont typeface="+mj-lt"/>
              <a:buAutoNum type="arabicPeriod"/>
            </a:pPr>
            <a:r>
              <a:rPr lang="en-US" sz="1400" dirty="0">
                <a:latin typeface="Arial" panose="020B0604020202020204" pitchFamily="34" charset="0"/>
                <a:cs typeface="Arial" panose="020B0604020202020204" pitchFamily="34" charset="0"/>
              </a:rPr>
              <a:t>Please refer to the HR Excellence Awards Thailand 2026 Entry Guidelines document for entry criteria and other specific requirements.</a:t>
            </a:r>
          </a:p>
          <a:p>
            <a:pPr marL="342900" indent="-342900">
              <a:buFont typeface="+mj-lt"/>
              <a:buAutoNum type="arabicPeriod"/>
            </a:pPr>
            <a:r>
              <a:rPr lang="en-US" sz="1400" dirty="0">
                <a:latin typeface="Arial" panose="020B0604020202020204" pitchFamily="34" charset="0"/>
                <a:cs typeface="Arial" panose="020B0604020202020204" pitchFamily="34" charset="0"/>
              </a:rPr>
              <a:t>Any sensitive or confidential information which is to be used for judging purposes only should be highlighted in red.</a:t>
            </a:r>
          </a:p>
          <a:p>
            <a:pPr marL="342900" indent="-342900">
              <a:buFont typeface="+mj-lt"/>
              <a:buAutoNum type="arabicPeriod"/>
            </a:pPr>
            <a:r>
              <a:rPr lang="en-GB" sz="1400" dirty="0">
                <a:latin typeface="Arial" panose="020B0604020202020204" pitchFamily="34" charset="0"/>
                <a:cs typeface="Arial" panose="020B0604020202020204" pitchFamily="34" charset="0"/>
              </a:rPr>
              <a:t>Refrain from using your own entry template with your company branding, and only use what is provided.</a:t>
            </a:r>
          </a:p>
          <a:p>
            <a:pPr marL="342900" indent="-342900">
              <a:buFont typeface="+mj-lt"/>
              <a:buAutoNum type="arabicPeriod"/>
            </a:pPr>
            <a:r>
              <a:rPr lang="en-US" sz="1400" dirty="0">
                <a:latin typeface="Arial" panose="020B0604020202020204" pitchFamily="34" charset="0"/>
                <a:cs typeface="Arial" panose="020B0604020202020204" pitchFamily="34" charset="0"/>
              </a:rPr>
              <a:t>Please use only 10-point font size, Arial. Please be reminded that the limit for your overall entry form is restricted to 2000 words only. Judges can mark you down for exceeding word limit.</a:t>
            </a:r>
          </a:p>
          <a:p>
            <a:pPr marL="342900" indent="-342900">
              <a:buFont typeface="+mj-lt"/>
              <a:buAutoNum type="arabicPeriod"/>
            </a:pPr>
            <a:r>
              <a:rPr lang="en-US" sz="1400" dirty="0">
                <a:latin typeface="Arial" panose="020B0604020202020204" pitchFamily="34" charset="0"/>
                <a:cs typeface="Arial" panose="020B0604020202020204" pitchFamily="34" charset="0"/>
              </a:rPr>
              <a:t>Please take note that we will omit Inc, Corporation, Pte. Ltd, PT, </a:t>
            </a:r>
            <a:r>
              <a:rPr lang="en-US" sz="1400" dirty="0" err="1">
                <a:latin typeface="Arial" panose="020B0604020202020204" pitchFamily="34" charset="0"/>
                <a:cs typeface="Arial" panose="020B0604020202020204" pitchFamily="34" charset="0"/>
              </a:rPr>
              <a:t>Berhad</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Sdn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Bhd</a:t>
            </a:r>
            <a:r>
              <a:rPr lang="en-US" sz="1400" dirty="0">
                <a:latin typeface="Arial" panose="020B0604020202020204" pitchFamily="34" charset="0"/>
                <a:cs typeface="Arial" panose="020B0604020202020204" pitchFamily="34" charset="0"/>
              </a:rPr>
              <a:t> and </a:t>
            </a:r>
            <a:r>
              <a:rPr lang="en-US" sz="1400" dirty="0" err="1">
                <a:latin typeface="Arial" panose="020B0604020202020204" pitchFamily="34" charset="0"/>
                <a:cs typeface="Arial" panose="020B0604020202020204" pitchFamily="34" charset="0"/>
              </a:rPr>
              <a:t>etc</a:t>
            </a:r>
            <a:r>
              <a:rPr lang="en-US" sz="1400" dirty="0">
                <a:latin typeface="Arial" panose="020B0604020202020204" pitchFamily="34" charset="0"/>
                <a:cs typeface="Arial" panose="020B0604020202020204" pitchFamily="34" charset="0"/>
              </a:rPr>
              <a:t> in order to follow our editorial design guidelines in all marketing collaterals including trophy.</a:t>
            </a:r>
          </a:p>
          <a:p>
            <a:endParaRPr lang="en-US" sz="1400" dirty="0">
              <a:solidFill>
                <a:schemeClr val="accent2">
                  <a:lumMod val="75000"/>
                </a:schemeClr>
              </a:solidFill>
              <a:latin typeface="Arial" panose="020B0604020202020204" pitchFamily="34" charset="0"/>
              <a:cs typeface="Arial" panose="020B0604020202020204" pitchFamily="34" charset="0"/>
            </a:endParaRPr>
          </a:p>
          <a:p>
            <a:r>
              <a:rPr lang="en-US" sz="1400" b="1" u="sng" dirty="0">
                <a:solidFill>
                  <a:srgbClr val="ED9E34"/>
                </a:solidFill>
                <a:latin typeface="Arial" panose="020B0604020202020204" pitchFamily="34" charset="0"/>
                <a:cs typeface="Arial" panose="020B0604020202020204" pitchFamily="34" charset="0"/>
              </a:rPr>
              <a:t>HOW TO SUBMIT</a:t>
            </a:r>
          </a:p>
          <a:p>
            <a:pPr marL="342900" indent="-342900">
              <a:buFont typeface="+mj-lt"/>
              <a:buAutoNum type="arabicPeriod"/>
            </a:pPr>
            <a:r>
              <a:rPr lang="en-US" sz="1400" dirty="0">
                <a:latin typeface="Arial" panose="020B0604020202020204" pitchFamily="34" charset="0"/>
                <a:cs typeface="Arial" panose="020B0604020202020204" pitchFamily="34" charset="0"/>
              </a:rPr>
              <a:t>Once you are ready to submit your nomination, please save this file as a PDF document.</a:t>
            </a:r>
          </a:p>
          <a:p>
            <a:pPr marL="342900" indent="-342900">
              <a:buFont typeface="+mj-lt"/>
              <a:buAutoNum type="arabicPeriod"/>
            </a:pPr>
            <a:r>
              <a:rPr lang="en-US" sz="1400" dirty="0">
                <a:latin typeface="Arial" panose="020B0604020202020204" pitchFamily="34" charset="0"/>
                <a:cs typeface="Arial" panose="020B0604020202020204" pitchFamily="34" charset="0"/>
              </a:rPr>
              <a:t>Remember to prepare and upload your supporting documents and images, if any, on the online submission page.</a:t>
            </a:r>
          </a:p>
          <a:p>
            <a:pPr marL="342900" indent="-342900">
              <a:buFont typeface="+mj-lt"/>
              <a:buAutoNum type="arabicPeriod"/>
            </a:pPr>
            <a:r>
              <a:rPr lang="en-US" sz="1400" dirty="0">
                <a:latin typeface="Arial" panose="020B0604020202020204" pitchFamily="34" charset="0"/>
                <a:cs typeface="Arial" panose="020B0604020202020204" pitchFamily="34" charset="0"/>
              </a:rPr>
              <a:t>Upload this award entry form document along with the supporting documents and images, if any, </a:t>
            </a:r>
            <a:r>
              <a:rPr lang="en-US" sz="1400" dirty="0">
                <a:highlight>
                  <a:srgbClr val="FFFF00"/>
                </a:highlight>
                <a:latin typeface="Arial" panose="020B0604020202020204" pitchFamily="34" charset="0"/>
                <a:cs typeface="Arial" panose="020B0604020202020204" pitchFamily="34" charset="0"/>
                <a:hlinkClick r:id="rId2"/>
              </a:rPr>
              <a:t>here</a:t>
            </a:r>
            <a:r>
              <a:rPr lang="en-US" sz="1400" dirty="0">
                <a:highlight>
                  <a:srgbClr val="FFFF00"/>
                </a:highlight>
                <a:latin typeface="Arial" panose="020B0604020202020204" pitchFamily="34" charset="0"/>
                <a:cs typeface="Arial" panose="020B0604020202020204" pitchFamily="34" charset="0"/>
              </a:rPr>
              <a:t>.</a:t>
            </a:r>
          </a:p>
        </p:txBody>
      </p:sp>
      <p:sp>
        <p:nvSpPr>
          <p:cNvPr id="3" name="Rectangle 2"/>
          <p:cNvSpPr/>
          <p:nvPr/>
        </p:nvSpPr>
        <p:spPr>
          <a:xfrm>
            <a:off x="292608" y="4536305"/>
            <a:ext cx="4214737" cy="1384995"/>
          </a:xfrm>
          <a:prstGeom prst="rect">
            <a:avLst/>
          </a:prstGeom>
        </p:spPr>
        <p:txBody>
          <a:bodyPr wrap="square">
            <a:spAutoFit/>
          </a:bodyPr>
          <a:lstStyle/>
          <a:p>
            <a:r>
              <a:rPr lang="en-SG" sz="1400" b="1" u="sng" dirty="0">
                <a:solidFill>
                  <a:srgbClr val="ED9E34"/>
                </a:solidFill>
                <a:latin typeface="Arial" panose="020B0604020202020204" pitchFamily="34" charset="0"/>
                <a:cs typeface="Arial" panose="020B0604020202020204" pitchFamily="34" charset="0"/>
              </a:rPr>
              <a:t>CONTACT US</a:t>
            </a:r>
          </a:p>
          <a:p>
            <a:r>
              <a:rPr lang="en-SG" sz="1400" b="1" dirty="0">
                <a:latin typeface="Arial" panose="020B0604020202020204" pitchFamily="34" charset="0"/>
                <a:cs typeface="Arial" panose="020B0604020202020204" pitchFamily="34" charset="0"/>
              </a:rPr>
              <a:t>Abigael Ayerdi </a:t>
            </a:r>
          </a:p>
          <a:p>
            <a:r>
              <a:rPr lang="en-SG" sz="1400" i="1" dirty="0">
                <a:latin typeface="Arial" panose="020B0604020202020204" pitchFamily="34" charset="0"/>
                <a:cs typeface="Arial" panose="020B0604020202020204" pitchFamily="34" charset="0"/>
              </a:rPr>
              <a:t>Regional Project Manager</a:t>
            </a:r>
          </a:p>
          <a:p>
            <a:r>
              <a:rPr lang="en-SG" sz="1400" b="1" dirty="0">
                <a:latin typeface="Arial" panose="020B0604020202020204" pitchFamily="34" charset="0"/>
                <a:cs typeface="Arial" panose="020B0604020202020204" pitchFamily="34" charset="0"/>
              </a:rPr>
              <a:t>Tel: </a:t>
            </a:r>
            <a:r>
              <a:rPr lang="en-SG" sz="1400" dirty="0">
                <a:latin typeface="Arial" panose="020B0604020202020204" pitchFamily="34" charset="0"/>
                <a:cs typeface="Arial" panose="020B0604020202020204" pitchFamily="34" charset="0"/>
              </a:rPr>
              <a:t>+65 6692 9031 (Ext 814)</a:t>
            </a:r>
          </a:p>
          <a:p>
            <a:r>
              <a:rPr lang="en-SG" sz="1400" b="1" dirty="0">
                <a:latin typeface="Arial" panose="020B0604020202020204" pitchFamily="34" charset="0"/>
                <a:cs typeface="Arial" panose="020B0604020202020204" pitchFamily="34" charset="0"/>
              </a:rPr>
              <a:t>Mobile: </a:t>
            </a:r>
            <a:r>
              <a:rPr lang="en-SG" sz="1400" dirty="0">
                <a:latin typeface="Arial" panose="020B0604020202020204" pitchFamily="34" charset="0"/>
                <a:cs typeface="Arial" panose="020B0604020202020204" pitchFamily="34" charset="0"/>
              </a:rPr>
              <a:t>+63 961 4187 758</a:t>
            </a:r>
          </a:p>
          <a:p>
            <a:r>
              <a:rPr lang="en-SG" sz="1400" b="1" dirty="0">
                <a:latin typeface="Arial" panose="020B0604020202020204" pitchFamily="34" charset="0"/>
                <a:cs typeface="Arial" panose="020B0604020202020204" pitchFamily="34" charset="0"/>
              </a:rPr>
              <a:t>Email: </a:t>
            </a:r>
            <a:r>
              <a:rPr lang="en-SG" sz="1400" dirty="0">
                <a:latin typeface="Arial" panose="020B0604020202020204" pitchFamily="34" charset="0"/>
                <a:cs typeface="Arial" panose="020B0604020202020204" pitchFamily="34" charset="0"/>
                <a:hlinkClick r:id="rId3"/>
              </a:rPr>
              <a:t>abigaela@humanresourcesonline.net</a:t>
            </a:r>
            <a:endParaRPr lang="en-SG" sz="1400" dirty="0">
              <a:latin typeface="Arial" panose="020B0604020202020204" pitchFamily="34" charset="0"/>
              <a:cs typeface="Arial" panose="020B0604020202020204" pitchFamily="34" charset="0"/>
            </a:endParaRPr>
          </a:p>
        </p:txBody>
      </p:sp>
      <p:sp>
        <p:nvSpPr>
          <p:cNvPr id="4" name="Rectangle 3"/>
          <p:cNvSpPr/>
          <p:nvPr/>
        </p:nvSpPr>
        <p:spPr>
          <a:xfrm>
            <a:off x="4246511" y="4758034"/>
            <a:ext cx="4376928" cy="1169551"/>
          </a:xfrm>
          <a:prstGeom prst="rect">
            <a:avLst/>
          </a:prstGeom>
        </p:spPr>
        <p:txBody>
          <a:bodyPr wrap="square">
            <a:spAutoFit/>
          </a:bodyPr>
          <a:lstStyle/>
          <a:p>
            <a:r>
              <a:rPr lang="en-SG" sz="1400" b="1" dirty="0">
                <a:latin typeface="Arial" panose="020B0604020202020204" pitchFamily="34" charset="0"/>
                <a:cs typeface="Arial" panose="020B0604020202020204" pitchFamily="34" charset="0"/>
              </a:rPr>
              <a:t>Sandra Rones</a:t>
            </a:r>
            <a:endParaRPr lang="en-SG" sz="1400" dirty="0">
              <a:latin typeface="Arial" panose="020B0604020202020204" pitchFamily="34" charset="0"/>
              <a:cs typeface="Arial" panose="020B0604020202020204" pitchFamily="34" charset="0"/>
            </a:endParaRPr>
          </a:p>
          <a:p>
            <a:r>
              <a:rPr lang="en-SG" sz="1400" i="1" dirty="0">
                <a:latin typeface="Arial" panose="020B0604020202020204" pitchFamily="34" charset="0"/>
                <a:cs typeface="Arial" panose="020B0604020202020204" pitchFamily="34" charset="0"/>
              </a:rPr>
              <a:t>Regional Project Manager</a:t>
            </a:r>
          </a:p>
          <a:p>
            <a:r>
              <a:rPr lang="en-SG" sz="1400" b="1" dirty="0">
                <a:latin typeface="Arial" panose="020B0604020202020204" pitchFamily="34" charset="0"/>
                <a:cs typeface="Arial" panose="020B0604020202020204" pitchFamily="34" charset="0"/>
              </a:rPr>
              <a:t>Tel: </a:t>
            </a:r>
            <a:r>
              <a:rPr lang="en-SG" sz="1400" dirty="0">
                <a:latin typeface="Arial" panose="020B0604020202020204" pitchFamily="34" charset="0"/>
                <a:cs typeface="Arial" panose="020B0604020202020204" pitchFamily="34" charset="0"/>
              </a:rPr>
              <a:t>+65 6692 9031 (Ext 819)</a:t>
            </a:r>
          </a:p>
          <a:p>
            <a:pPr lvl="0"/>
            <a:r>
              <a:rPr lang="en-SG" sz="1400" b="1" dirty="0">
                <a:latin typeface="Arial" panose="020B0604020202020204" pitchFamily="34" charset="0"/>
                <a:cs typeface="Arial" panose="020B0604020202020204" pitchFamily="34" charset="0"/>
              </a:rPr>
              <a:t>Mobile: </a:t>
            </a:r>
            <a:r>
              <a:rPr lang="en-SG" sz="1400" dirty="0">
                <a:latin typeface="Arial" panose="020B0604020202020204" pitchFamily="34" charset="0"/>
                <a:cs typeface="Arial" panose="020B0604020202020204" pitchFamily="34" charset="0"/>
              </a:rPr>
              <a:t>+</a:t>
            </a:r>
            <a:r>
              <a:rPr lang="en-US" sz="1400" dirty="0">
                <a:latin typeface="Arial" panose="020B0604020202020204" pitchFamily="34" charset="0"/>
                <a:ea typeface="Helvetica Neue" panose="02000503000000020004" pitchFamily="2" charset="0"/>
                <a:cs typeface="Arial" panose="020B0604020202020204" pitchFamily="34" charset="0"/>
              </a:rPr>
              <a:t> 63 932 2917 178 </a:t>
            </a:r>
          </a:p>
          <a:p>
            <a:r>
              <a:rPr lang="en-SG" sz="1400" b="1" dirty="0">
                <a:latin typeface="Arial" panose="020B0604020202020204" pitchFamily="34" charset="0"/>
                <a:cs typeface="Arial" panose="020B0604020202020204" pitchFamily="34" charset="0"/>
              </a:rPr>
              <a:t>Email: </a:t>
            </a:r>
            <a:r>
              <a:rPr lang="en-SG" sz="1400" dirty="0">
                <a:latin typeface="Arial" panose="020B0604020202020204" pitchFamily="34" charset="0"/>
                <a:cs typeface="Arial" panose="020B0604020202020204" pitchFamily="34" charset="0"/>
                <a:hlinkClick r:id="rId4"/>
              </a:rPr>
              <a:t>sandrar@humanresourcesonline.net </a:t>
            </a:r>
            <a:endParaRPr lang="en-SG"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172755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40873"/>
            <a:ext cx="11823576" cy="490666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200" b="1" dirty="0">
                <a:effectLst/>
                <a:latin typeface="Arial" panose="020B0604020202020204" pitchFamily="34" charset="0"/>
                <a:ea typeface="Calibri" panose="020F0502020204030204" pitchFamily="34" charset="0"/>
                <a:cs typeface="Times New Roman" panose="02020603050405020304" pitchFamily="18" charset="0"/>
              </a:rPr>
              <a:t>Section 1: Vision &amp; Goals (25%) </a:t>
            </a:r>
            <a:endParaRPr lang="en-US" sz="1200" b="1"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SG" sz="1000" dirty="0">
                <a:effectLst/>
                <a:latin typeface="Arial" panose="020B0604020202020204" pitchFamily="34" charset="0"/>
                <a:ea typeface="Calibri" panose="020F0502020204030204" pitchFamily="34" charset="0"/>
                <a:cs typeface="Times New Roman" panose="02020603050405020304" pitchFamily="18" charset="0"/>
              </a:rPr>
              <a:t>T</a:t>
            </a:r>
            <a:r>
              <a:rPr lang="en-US" sz="1000" dirty="0">
                <a:effectLst/>
                <a:latin typeface="Arial" panose="020B0604020202020204" pitchFamily="34" charset="0"/>
                <a:ea typeface="Calibri" panose="020F0502020204030204" pitchFamily="34" charset="0"/>
                <a:cs typeface="Times New Roman" panose="02020603050405020304" pitchFamily="18" charset="0"/>
              </a:rPr>
              <a:t>his section is for you to provide an overview, vision and objective(s) of your strategy. </a:t>
            </a:r>
          </a:p>
          <a:p>
            <a:pPr>
              <a:lnSpc>
                <a:spcPct val="115000"/>
              </a:lnSpc>
              <a:spcAft>
                <a:spcPts val="1000"/>
              </a:spcAft>
            </a:pPr>
            <a:r>
              <a:rPr lang="en-US" sz="1000"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p>
          <a:p>
            <a:pPr marL="171450" indent="-171450">
              <a:lnSpc>
                <a:spcPts val="700"/>
              </a:lnSpc>
              <a:spcAft>
                <a:spcPts val="1000"/>
              </a:spcAft>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Provide an overview of your strategy.</a:t>
            </a:r>
          </a:p>
          <a:p>
            <a:pPr marL="171450" indent="-171450">
              <a:lnSpc>
                <a:spcPts val="700"/>
              </a:lnSpc>
              <a:spcAft>
                <a:spcPts val="1000"/>
              </a:spcAft>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was the objective of it? What was the outcome you were looking for?</a:t>
            </a:r>
          </a:p>
          <a:p>
            <a:pPr marL="171450" indent="-171450">
              <a:lnSpc>
                <a:spcPts val="700"/>
              </a:lnSpc>
              <a:spcAft>
                <a:spcPts val="1000"/>
              </a:spcAft>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business problem did you want to solve with your plan; what business opportunities were you looking to pursue?</a:t>
            </a:r>
          </a:p>
          <a:p>
            <a:pPr marL="171450" indent="-171450">
              <a:lnSpc>
                <a:spcPts val="700"/>
              </a:lnSpc>
              <a:spcAft>
                <a:spcPts val="1000"/>
              </a:spcAft>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How did you get buy-in from top management and line-of-business managers?</a:t>
            </a:r>
          </a:p>
          <a:p>
            <a:pPr marL="171450" indent="-171450">
              <a:lnSpc>
                <a:spcPts val="700"/>
              </a:lnSpc>
              <a:spcAft>
                <a:spcPts val="1000"/>
              </a:spcAft>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are some innovative and / or new ideas proposed?</a:t>
            </a:r>
          </a:p>
          <a:p>
            <a:pPr marL="171450" indent="-171450">
              <a:lnSpc>
                <a:spcPts val="700"/>
              </a:lnSpc>
              <a:spcAft>
                <a:spcPts val="1000"/>
              </a:spcAft>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is the expected business ROI from the proposed changes?</a:t>
            </a:r>
          </a:p>
          <a:p>
            <a:pPr marL="171450" indent="-171450">
              <a:lnSpc>
                <a:spcPts val="700"/>
              </a:lnSpc>
              <a:spcAft>
                <a:spcPts val="1000"/>
              </a:spcAft>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Please include some testimonials from peers / senior management / clients.</a:t>
            </a:r>
          </a:p>
          <a:p>
            <a:pPr>
              <a:lnSpc>
                <a:spcPct val="115000"/>
              </a:lnSpc>
              <a:spcAft>
                <a:spcPts val="1000"/>
              </a:spcAft>
            </a:pPr>
            <a:r>
              <a:rPr lang="en-US" sz="1000" b="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p>
          <a:p>
            <a:pPr>
              <a:lnSpc>
                <a:spcPct val="115000"/>
              </a:lnSpc>
              <a:spcAft>
                <a:spcPts val="1000"/>
              </a:spcAft>
            </a:pPr>
            <a:r>
              <a:rPr lang="en-US" sz="1000" b="1" dirty="0">
                <a:effectLst/>
                <a:latin typeface="Arial" panose="020B0604020202020204" pitchFamily="34" charset="0"/>
                <a:ea typeface="Calibri" panose="020F0502020204030204" pitchFamily="34" charset="0"/>
                <a:cs typeface="Times New Roman" panose="02020603050405020304" pitchFamily="18" charset="0"/>
              </a:rPr>
              <a:t>All images, photos, charts, graphs, diagrams, </a:t>
            </a:r>
            <a:r>
              <a:rPr lang="en-US" sz="1000" b="1" dirty="0" err="1">
                <a:effectLst/>
                <a:latin typeface="Arial" panose="020B0604020202020204" pitchFamily="34" charset="0"/>
                <a:ea typeface="Calibri" panose="020F0502020204030204" pitchFamily="34" charset="0"/>
                <a:cs typeface="Times New Roman" panose="02020603050405020304" pitchFamily="18" charset="0"/>
              </a:rPr>
              <a:t>etc</a:t>
            </a:r>
            <a:r>
              <a:rPr lang="en-US" sz="1000" b="1" dirty="0">
                <a:effectLst/>
                <a:latin typeface="Arial" panose="020B0604020202020204" pitchFamily="34" charset="0"/>
                <a:ea typeface="Calibri" panose="020F0502020204030204" pitchFamily="34" charset="0"/>
                <a:cs typeface="Times New Roman" panose="02020603050405020304" pitchFamily="18" charset="0"/>
              </a:rPr>
              <a:t> can be inserted into this section.</a:t>
            </a: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537727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05527"/>
            <a:ext cx="11823576" cy="484200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335517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51709"/>
            <a:ext cx="11823576" cy="479582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AU" sz="1200" b="1" dirty="0">
                <a:effectLst/>
                <a:latin typeface="Arial" panose="020B0604020202020204" pitchFamily="34" charset="0"/>
                <a:ea typeface="Calibri" panose="020F0502020204030204" pitchFamily="34" charset="0"/>
                <a:cs typeface="Times New Roman" panose="02020603050405020304" pitchFamily="18" charset="0"/>
              </a:rPr>
              <a:t>Section 2: Implementation </a:t>
            </a:r>
            <a:r>
              <a:rPr lang="en-US" sz="1200" b="1" dirty="0">
                <a:effectLst/>
                <a:latin typeface="Arial" panose="020B0604020202020204" pitchFamily="34" charset="0"/>
                <a:ea typeface="Calibri" panose="020F0502020204030204" pitchFamily="34" charset="0"/>
                <a:cs typeface="Times New Roman" panose="02020603050405020304" pitchFamily="18" charset="0"/>
              </a:rPr>
              <a:t>(25%) </a:t>
            </a:r>
          </a:p>
          <a:p>
            <a:pPr>
              <a:lnSpc>
                <a:spcPct val="115000"/>
              </a:lnSpc>
              <a:spcAft>
                <a:spcPts val="1000"/>
              </a:spcAft>
            </a:pPr>
            <a:r>
              <a:rPr lang="en-US" sz="1000" dirty="0">
                <a:latin typeface="Arial" panose="020B0604020202020204" pitchFamily="34" charset="0"/>
                <a:ea typeface="Calibri" panose="020F0502020204030204" pitchFamily="34" charset="0"/>
                <a:cs typeface="Times New Roman" panose="02020603050405020304" pitchFamily="18" charset="0"/>
              </a:rPr>
              <a:t>T</a:t>
            </a:r>
            <a:r>
              <a:rPr lang="en-US" sz="1000" dirty="0">
                <a:effectLst/>
                <a:latin typeface="Arial" panose="020B0604020202020204" pitchFamily="34" charset="0"/>
                <a:ea typeface="Calibri" panose="020F0502020204030204" pitchFamily="34" charset="0"/>
                <a:cs typeface="Times New Roman" panose="02020603050405020304" pitchFamily="18" charset="0"/>
              </a:rPr>
              <a:t>his section is for you to outline how you implemented your strategy and to set out for the judges how you pursued the objectives outlined in your plan.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r>
              <a:rPr lang="en-AU" sz="1000"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How was your strategy communicated to all stakeholders?</a:t>
            </a:r>
          </a:p>
          <a:p>
            <a:pPr marL="171450" lvl="0" indent="-171450">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How did you keep your plan on track – on time and under budget?</a:t>
            </a:r>
          </a:p>
          <a:p>
            <a:pPr marL="171450" lvl="0" indent="-171450">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How did you maintain continued support from key stakeholders?</a:t>
            </a:r>
          </a:p>
          <a:p>
            <a:pPr marL="171450" lvl="0" indent="-171450">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problems were encountered and how did you solve them?</a:t>
            </a:r>
          </a:p>
          <a:p>
            <a:pPr marL="171450" lvl="0" indent="-171450">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What elements of the plan were easier or more difficult than you thought at first?</a:t>
            </a:r>
          </a:p>
          <a:p>
            <a:pPr marL="171450" lvl="0" indent="-171450">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A clear narrative that demonstrates why the strategy was implemented and how it is having an impact on the </a:t>
            </a:r>
            <a:r>
              <a:rPr lang="en-US" sz="1000" dirty="0" err="1">
                <a:effectLst/>
                <a:latin typeface="Arial" panose="020B0604020202020204" pitchFamily="34" charset="0"/>
                <a:ea typeface="Calibri" panose="020F0502020204030204" pitchFamily="34" charset="0"/>
                <a:cs typeface="Times New Roman" panose="02020603050405020304" pitchFamily="18" charset="0"/>
              </a:rPr>
              <a:t>organisation</a:t>
            </a:r>
            <a:r>
              <a:rPr lang="en-US" sz="1000" dirty="0">
                <a:effectLst/>
                <a:latin typeface="Arial" panose="020B0604020202020204" pitchFamily="34" charset="0"/>
                <a:ea typeface="Calibri" panose="020F0502020204030204" pitchFamily="34" charset="0"/>
                <a:cs typeface="Times New Roman" panose="02020603050405020304" pitchFamily="18" charset="0"/>
              </a:rPr>
              <a:t>.</a:t>
            </a:r>
          </a:p>
          <a:p>
            <a:pPr marL="171450" lvl="0" indent="-171450">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Times New Roman" panose="02020603050405020304" pitchFamily="18" charset="0"/>
              </a:rPr>
              <a:t>How is this implementation different or unique? </a:t>
            </a:r>
          </a:p>
          <a:p>
            <a:pPr lvl="0"/>
            <a:endParaRPr lang="en-US" sz="1000" dirty="0">
              <a:effectLst/>
              <a:latin typeface="Arial" panose="020B0604020202020204" pitchFamily="34" charset="0"/>
              <a:ea typeface="Calibri" panose="020F0502020204030204" pitchFamily="34" charset="0"/>
              <a:cs typeface="Times New Roman" panose="02020603050405020304" pitchFamily="18" charset="0"/>
            </a:endParaRPr>
          </a:p>
          <a:p>
            <a:pPr marL="228600"/>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effectLst/>
                <a:latin typeface="Arial" panose="020B0604020202020204" pitchFamily="34" charset="0"/>
                <a:ea typeface="Calibri" panose="020F0502020204030204" pitchFamily="34" charset="0"/>
                <a:cs typeface="Times New Roman" panose="02020603050405020304" pitchFamily="18" charset="0"/>
              </a:rPr>
              <a:t>All images, photos, charts, graphs, diagrams, etc can be inserted into this section.</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027836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05527"/>
            <a:ext cx="11823576" cy="484200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244028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42473"/>
            <a:ext cx="11823576" cy="480506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AU" sz="1200" b="1" dirty="0">
                <a:effectLst/>
                <a:latin typeface="Arial" panose="020B0604020202020204" pitchFamily="34" charset="0"/>
                <a:ea typeface="Calibri" panose="020F0502020204030204" pitchFamily="34" charset="0"/>
                <a:cs typeface="Times New Roman" panose="02020603050405020304" pitchFamily="18" charset="0"/>
              </a:rPr>
              <a:t>Section 3: Impact </a:t>
            </a:r>
            <a:r>
              <a:rPr lang="en-US" sz="1200" b="1" dirty="0">
                <a:effectLst/>
                <a:latin typeface="Arial" panose="020B0604020202020204" pitchFamily="34" charset="0"/>
                <a:ea typeface="Calibri" panose="020F0502020204030204" pitchFamily="34" charset="0"/>
                <a:cs typeface="Times New Roman" panose="02020603050405020304" pitchFamily="18" charset="0"/>
              </a:rPr>
              <a:t>(25%) </a:t>
            </a:r>
          </a:p>
          <a:p>
            <a:pPr>
              <a:spcAft>
                <a:spcPts val="10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This section is for you to outline how your strategy added tangible benefits to your organisation. </a:t>
            </a:r>
          </a:p>
          <a:p>
            <a:pPr>
              <a:spcAft>
                <a:spcPts val="10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p>
          <a:p>
            <a:pPr marL="171450" indent="-171450">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Arial" panose="020B0604020202020204" pitchFamily="34" charset="0"/>
              </a:rPr>
              <a:t>What were the primary and secondary results of your strategy?</a:t>
            </a:r>
          </a:p>
          <a:p>
            <a:pPr marL="171450" indent="-171450">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Arial" panose="020B0604020202020204" pitchFamily="34" charset="0"/>
              </a:rPr>
              <a:t>What business / commercial benefits did your strategic plan deliver?</a:t>
            </a:r>
          </a:p>
          <a:p>
            <a:pPr marL="171450" indent="-171450">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Arial" panose="020B0604020202020204" pitchFamily="34" charset="0"/>
              </a:rPr>
              <a:t>What were the unintended positive consequences of your innovative strategy?</a:t>
            </a:r>
          </a:p>
          <a:p>
            <a:pPr marL="171450" indent="-171450">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Arial" panose="020B0604020202020204" pitchFamily="34" charset="0"/>
              </a:rPr>
              <a:t>How did your plan contribute to the </a:t>
            </a:r>
            <a:r>
              <a:rPr lang="en-US" sz="1000" dirty="0" err="1">
                <a:effectLst/>
                <a:latin typeface="Arial" panose="020B0604020202020204" pitchFamily="34" charset="0"/>
                <a:ea typeface="Calibri" panose="020F0502020204030204" pitchFamily="34" charset="0"/>
                <a:cs typeface="Arial" panose="020B0604020202020204" pitchFamily="34" charset="0"/>
              </a:rPr>
              <a:t>organisation’s</a:t>
            </a:r>
            <a:r>
              <a:rPr lang="en-US" sz="1000" dirty="0">
                <a:effectLst/>
                <a:latin typeface="Arial" panose="020B0604020202020204" pitchFamily="34" charset="0"/>
                <a:ea typeface="Calibri" panose="020F0502020204030204" pitchFamily="34" charset="0"/>
                <a:cs typeface="Arial" panose="020B0604020202020204" pitchFamily="34" charset="0"/>
              </a:rPr>
              <a:t> commercial/business goals?</a:t>
            </a:r>
          </a:p>
          <a:p>
            <a:pPr marL="171450" indent="-171450">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Arial" panose="020B0604020202020204" pitchFamily="34" charset="0"/>
              </a:rPr>
              <a:t>What was the feedback from stakeholders (employees, line management, top management) post implementation?</a:t>
            </a:r>
          </a:p>
          <a:p>
            <a:pPr marL="171450" indent="-171450">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Arial" panose="020B0604020202020204" pitchFamily="34" charset="0"/>
              </a:rPr>
              <a:t>Evidence of success: How has the idea/strategy strengthened the </a:t>
            </a:r>
            <a:r>
              <a:rPr lang="en-US" sz="1000" dirty="0" err="1">
                <a:effectLst/>
                <a:latin typeface="Arial" panose="020B0604020202020204" pitchFamily="34" charset="0"/>
                <a:ea typeface="Calibri" panose="020F0502020204030204" pitchFamily="34" charset="0"/>
                <a:cs typeface="Arial" panose="020B0604020202020204" pitchFamily="34" charset="0"/>
              </a:rPr>
              <a:t>organisation</a:t>
            </a:r>
            <a:r>
              <a:rPr lang="en-US" sz="1000" dirty="0">
                <a:effectLst/>
                <a:latin typeface="Arial" panose="020B0604020202020204" pitchFamily="34" charset="0"/>
                <a:ea typeface="Calibri" panose="020F0502020204030204" pitchFamily="34" charset="0"/>
                <a:cs typeface="Arial" panose="020B0604020202020204" pitchFamily="34" charset="0"/>
              </a:rPr>
              <a:t>? Please use metrics, anecdotes and case studies. </a:t>
            </a:r>
          </a:p>
          <a:p>
            <a:pPr marL="171450" indent="-171450">
              <a:buFont typeface="Arial" panose="020B0604020202020204" pitchFamily="34" charset="0"/>
              <a:buChar char="•"/>
            </a:pPr>
            <a:r>
              <a:rPr lang="en-US" sz="1000" dirty="0">
                <a:effectLst/>
                <a:latin typeface="Arial" panose="020B0604020202020204" pitchFamily="34" charset="0"/>
                <a:ea typeface="Calibri" panose="020F0502020204030204" pitchFamily="34" charset="0"/>
                <a:cs typeface="Arial" panose="020B0604020202020204" pitchFamily="34" charset="0"/>
              </a:rPr>
              <a:t>Judges will consider feedback from stakeholders. </a:t>
            </a:r>
          </a:p>
          <a:p>
            <a:endParaRPr lang="en-GB" sz="1000" dirty="0">
              <a:effectLst/>
              <a:latin typeface="Arial" panose="020B0604020202020204" pitchFamily="34" charset="0"/>
              <a:ea typeface="Calibri" panose="020F0502020204030204" pitchFamily="34" charset="0"/>
              <a:cs typeface="Arial" panose="020B0604020202020204" pitchFamily="34" charset="0"/>
            </a:endParaRPr>
          </a:p>
          <a:p>
            <a:pPr>
              <a:spcAft>
                <a:spcPts val="1000"/>
              </a:spcAft>
            </a:pPr>
            <a:r>
              <a:rPr lang="en-GB" sz="1000" b="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p>
          <a:p>
            <a:pPr>
              <a:spcAft>
                <a:spcPts val="1000"/>
              </a:spcAft>
            </a:pPr>
            <a:r>
              <a:rPr lang="en-GB" sz="1000" b="1" dirty="0">
                <a:effectLst/>
                <a:latin typeface="Arial" panose="020B0604020202020204" pitchFamily="34" charset="0"/>
                <a:ea typeface="Calibri" panose="020F0502020204030204" pitchFamily="34" charset="0"/>
                <a:cs typeface="Times New Roman" panose="02020603050405020304" pitchFamily="18" charset="0"/>
              </a:rPr>
              <a:t>All images, photos, charts, graphs, diagrams, </a:t>
            </a:r>
            <a:r>
              <a:rPr lang="en-GB" sz="1000" b="1" dirty="0" err="1">
                <a:effectLst/>
                <a:latin typeface="Arial" panose="020B0604020202020204" pitchFamily="34" charset="0"/>
                <a:ea typeface="Calibri" panose="020F0502020204030204" pitchFamily="34" charset="0"/>
                <a:cs typeface="Times New Roman" panose="02020603050405020304" pitchFamily="18" charset="0"/>
              </a:rPr>
              <a:t>etc</a:t>
            </a:r>
            <a:r>
              <a:rPr lang="en-GB" sz="1000" b="1" dirty="0">
                <a:effectLst/>
                <a:latin typeface="Arial" panose="020B0604020202020204" pitchFamily="34" charset="0"/>
                <a:ea typeface="Calibri" panose="020F0502020204030204" pitchFamily="34" charset="0"/>
                <a:cs typeface="Times New Roman" panose="02020603050405020304" pitchFamily="18" charset="0"/>
              </a:rPr>
              <a:t> can be inserted into this section.</a:t>
            </a: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536256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77818"/>
            <a:ext cx="11823576" cy="486971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981154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3587</TotalTime>
  <Words>1405</Words>
  <Application>Microsoft Office PowerPoint</Application>
  <PresentationFormat>Widescreen</PresentationFormat>
  <Paragraphs>355</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Helvetica CE 55 Roman</vt: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Vethini Sanmugam</dc:creator>
  <cp:lastModifiedBy>Joleen Quek</cp:lastModifiedBy>
  <cp:revision>19</cp:revision>
  <dcterms:created xsi:type="dcterms:W3CDTF">2024-01-04T03:43:18Z</dcterms:created>
  <dcterms:modified xsi:type="dcterms:W3CDTF">2026-03-06T08:32:32Z</dcterms:modified>
</cp:coreProperties>
</file>